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38"/>
  </p:notesMasterIdLst>
  <p:handoutMasterIdLst>
    <p:handoutMasterId r:id="rId39"/>
  </p:handoutMasterIdLst>
  <p:sldIdLst>
    <p:sldId id="256" r:id="rId3"/>
    <p:sldId id="298" r:id="rId4"/>
    <p:sldId id="268" r:id="rId5"/>
    <p:sldId id="301" r:id="rId6"/>
    <p:sldId id="302" r:id="rId7"/>
    <p:sldId id="332" r:id="rId8"/>
    <p:sldId id="275" r:id="rId9"/>
    <p:sldId id="333" r:id="rId10"/>
    <p:sldId id="277" r:id="rId11"/>
    <p:sldId id="334" r:id="rId12"/>
    <p:sldId id="305" r:id="rId13"/>
    <p:sldId id="335" r:id="rId14"/>
    <p:sldId id="320" r:id="rId15"/>
    <p:sldId id="336" r:id="rId16"/>
    <p:sldId id="294" r:id="rId17"/>
    <p:sldId id="327" r:id="rId18"/>
    <p:sldId id="337" r:id="rId19"/>
    <p:sldId id="283" r:id="rId20"/>
    <p:sldId id="284" r:id="rId21"/>
    <p:sldId id="338" r:id="rId22"/>
    <p:sldId id="281" r:id="rId23"/>
    <p:sldId id="339" r:id="rId24"/>
    <p:sldId id="309" r:id="rId25"/>
    <p:sldId id="340" r:id="rId26"/>
    <p:sldId id="286" r:id="rId27"/>
    <p:sldId id="287" r:id="rId28"/>
    <p:sldId id="288" r:id="rId29"/>
    <p:sldId id="341" r:id="rId30"/>
    <p:sldId id="264" r:id="rId31"/>
    <p:sldId id="331" r:id="rId32"/>
    <p:sldId id="342" r:id="rId33"/>
    <p:sldId id="265" r:id="rId34"/>
    <p:sldId id="289" r:id="rId35"/>
    <p:sldId id="266" r:id="rId36"/>
    <p:sldId id="317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2484" y="6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4" rIns="93170" bIns="46584" rtlCol="0"/>
          <a:lstStyle>
            <a:lvl1pPr algn="l">
              <a:defRPr sz="1200"/>
            </a:lvl1pPr>
          </a:lstStyle>
          <a:p>
            <a:r>
              <a:rPr lang="en-US"/>
              <a:t>SALT Transcription Rules &amp; Practice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4" rIns="93170" bIns="4658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0" tIns="46584" rIns="93170" bIns="46584" rtlCol="0" anchor="b"/>
          <a:lstStyle>
            <a:lvl1pPr algn="l">
              <a:defRPr sz="1200"/>
            </a:lvl1pPr>
          </a:lstStyle>
          <a:p>
            <a:r>
              <a:rPr lang="en-US"/>
              <a:t>SALT Software,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0" tIns="46584" rIns="93170" bIns="46584" rtlCol="0" anchor="b"/>
          <a:lstStyle>
            <a:lvl1pPr algn="r">
              <a:defRPr sz="1200"/>
            </a:lvl1pPr>
          </a:lstStyle>
          <a:p>
            <a:fld id="{B2A3C27E-BBFC-4883-9637-20577D1E1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314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4" rIns="93170" bIns="46584" rtlCol="0"/>
          <a:lstStyle>
            <a:lvl1pPr algn="l">
              <a:defRPr sz="1200"/>
            </a:lvl1pPr>
          </a:lstStyle>
          <a:p>
            <a:r>
              <a:rPr lang="en-US"/>
              <a:t>SALT Transcription Rules &amp; Practice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4" rIns="93170" bIns="4658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4" rIns="93170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0" tIns="46584" rIns="93170" bIns="465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0" tIns="46584" rIns="93170" bIns="46584" rtlCol="0" anchor="b"/>
          <a:lstStyle>
            <a:lvl1pPr algn="l">
              <a:defRPr sz="1200"/>
            </a:lvl1pPr>
          </a:lstStyle>
          <a:p>
            <a:r>
              <a:rPr lang="en-US"/>
              <a:t>SALT Software,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0" tIns="46584" rIns="93170" bIns="46584" rtlCol="0" anchor="b"/>
          <a:lstStyle>
            <a:lvl1pPr algn="r">
              <a:defRPr sz="1200"/>
            </a:lvl1pPr>
          </a:lstStyle>
          <a:p>
            <a:fld id="{FFCB1FB1-78F5-4D99-9D53-FED955722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7283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3178520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635036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2668482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20838524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s/z  order doesn’t matter in SALT but makes sense to first pluralize and then make it possessive as that’s how we tend to think of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40583593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1985719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10904497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1560255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26046289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39404422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2625600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3131576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26954910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5355" y="4421458"/>
            <a:ext cx="5608320" cy="4183380"/>
          </a:xfrm>
        </p:spPr>
        <p:txBody>
          <a:bodyPr>
            <a:normAutofit/>
          </a:bodyPr>
          <a:lstStyle/>
          <a:p>
            <a:r>
              <a:rPr lang="en-US" dirty="0"/>
              <a:t>In the case where there is an exact overlap, no speaker obviously begins before the other, it doesn’t matter which speaker’s utterance comes first.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38785649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8562365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5355" y="4421458"/>
            <a:ext cx="5608320" cy="4183380"/>
          </a:xfrm>
        </p:spPr>
        <p:txBody>
          <a:bodyPr>
            <a:normAutofit/>
          </a:bodyPr>
          <a:lstStyle/>
          <a:p>
            <a:r>
              <a:rPr lang="en-US" dirty="0"/>
              <a:t>In the case where there is an exact overlap, no speaker obviously begins before the other, it doesn’t matter which speaker’s utterance comes first.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20653182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12552569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21088835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31028609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14677372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7790277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Header: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296656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34493171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Header: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13267588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12937195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21487057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7424448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3134502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2769371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69903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3851933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s/z  order doesn’t matter in SALT but makes sense to first pluralize and then make it possessive as that’s how we tend to think of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3711167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3 in Hand out.</a:t>
            </a:r>
          </a:p>
          <a:p>
            <a:endParaRPr lang="en-US" dirty="0"/>
          </a:p>
          <a:p>
            <a:r>
              <a:rPr lang="en-US" dirty="0"/>
              <a:t>Header information: </a:t>
            </a:r>
          </a:p>
          <a:p>
            <a:r>
              <a:rPr lang="en-US" dirty="0"/>
              <a:t>The more you put in the header, the more SALT will know and the more likely it will then default to the correct database when analyzing</a:t>
            </a:r>
          </a:p>
          <a:p>
            <a:endParaRPr lang="en-US" dirty="0"/>
          </a:p>
          <a:p>
            <a:r>
              <a:rPr lang="en-US" dirty="0"/>
              <a:t>Defining the codes helps the reader</a:t>
            </a:r>
          </a:p>
          <a:p>
            <a:r>
              <a:rPr lang="en-US" dirty="0"/>
              <a:t>If  you customize or create  a code – put it in the header  e.g., [EP] error  pronoun</a:t>
            </a:r>
          </a:p>
          <a:p>
            <a:endParaRPr lang="en-US" dirty="0"/>
          </a:p>
          <a:p>
            <a:r>
              <a:rPr lang="en-US" dirty="0"/>
              <a:t>= e.g.,  Background noise interfering with intelligibility</a:t>
            </a:r>
          </a:p>
          <a:p>
            <a:r>
              <a:rPr lang="en-US" dirty="0"/>
              <a:t>: change in speaker</a:t>
            </a:r>
          </a:p>
          <a:p>
            <a:r>
              <a:rPr lang="en-US" dirty="0"/>
              <a:t>; same speaker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848598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B1FB1-78F5-4D99-9D53-FED9557227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SALT Software, LLC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SALT Transcription Rules &amp; Practice</a:t>
            </a:r>
          </a:p>
        </p:txBody>
      </p:sp>
    </p:spTree>
    <p:extLst>
      <p:ext uri="{BB962C8B-B14F-4D97-AF65-F5344CB8AC3E}">
        <p14:creationId xmlns:p14="http://schemas.microsoft.com/office/powerpoint/2010/main" val="306690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819400"/>
            <a:ext cx="7162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343400"/>
            <a:ext cx="6705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23BA-3B04-418D-A638-A5D22EDFB91F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16837-B97E-44A6-BE41-9C724A41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T template title sli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-1"/>
            <a:ext cx="9144000" cy="706581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323BA-3B04-418D-A638-A5D22EDFB91F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16837-B97E-44A6-BE41-9C724A41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 1 narrow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24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2F1B-EE44-4F0F-8AFB-5401138003F0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A090-1E6B-4813-893F-8220F98BF0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720975"/>
            <a:ext cx="7162800" cy="1470025"/>
          </a:xfrm>
        </p:spPr>
        <p:txBody>
          <a:bodyPr/>
          <a:lstStyle/>
          <a:p>
            <a:r>
              <a:rPr lang="en-US" dirty="0"/>
              <a:t>SALT Transcription</a:t>
            </a:r>
            <a:br>
              <a:rPr lang="en-US" dirty="0"/>
            </a:br>
            <a:r>
              <a:rPr lang="en-US" dirty="0"/>
              <a:t>Practice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895600" y="594360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SALT Software, LLC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0"/>
            <a:ext cx="7696200" cy="1143000"/>
          </a:xfrm>
        </p:spPr>
        <p:txBody>
          <a:bodyPr/>
          <a:lstStyle/>
          <a:p>
            <a:r>
              <a:rPr lang="en-US" dirty="0">
                <a:solidFill>
                  <a:srgbClr val="11488B"/>
                </a:solidFill>
              </a:rPr>
              <a:t>Regular past tense (/ed)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581400" y="107921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6096000" y="457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2</a:t>
            </a:r>
          </a:p>
        </p:txBody>
      </p:sp>
    </p:spTree>
    <p:extLst>
      <p:ext uri="{BB962C8B-B14F-4D97-AF65-F5344CB8AC3E}">
        <p14:creationId xmlns:p14="http://schemas.microsoft.com/office/powerpoint/2010/main" val="801095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1488B"/>
                </a:solidFill>
              </a:rPr>
              <a:t>Regular past tense (/ed)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48600" cy="53340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I </a:t>
            </a:r>
            <a:r>
              <a:rPr lang="en-US" sz="2800" dirty="0">
                <a:solidFill>
                  <a:srgbClr val="FF0000"/>
                </a:solidFill>
              </a:rPr>
              <a:t>work/</a:t>
            </a:r>
            <a:r>
              <a:rPr lang="en-US" sz="2800" dirty="0" err="1">
                <a:solidFill>
                  <a:srgbClr val="FF0000"/>
                </a:solidFill>
              </a:rPr>
              <a:t>ed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hard on my math assignment.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/>
              <a:t>They </a:t>
            </a:r>
            <a:r>
              <a:rPr lang="en-US" sz="2800" dirty="0">
                <a:solidFill>
                  <a:srgbClr val="7030A0"/>
                </a:solidFill>
              </a:rPr>
              <a:t>left</a:t>
            </a:r>
            <a:r>
              <a:rPr lang="en-US" sz="2800" dirty="0"/>
              <a:t> on vacation.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They </a:t>
            </a:r>
            <a:r>
              <a:rPr lang="en-US" sz="2800" dirty="0">
                <a:solidFill>
                  <a:srgbClr val="FF0000"/>
                </a:solidFill>
              </a:rPr>
              <a:t>seem/</a:t>
            </a:r>
            <a:r>
              <a:rPr lang="en-US" sz="2800" dirty="0" err="1">
                <a:solidFill>
                  <a:srgbClr val="FF0000"/>
                </a:solidFill>
              </a:rPr>
              <a:t>ed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7030A0"/>
                </a:solidFill>
              </a:rPr>
              <a:t>frustrated</a:t>
            </a:r>
            <a:r>
              <a:rPr lang="en-US" sz="2800" dirty="0"/>
              <a:t> by the response.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The baby </a:t>
            </a:r>
            <a:r>
              <a:rPr lang="en-US" sz="2800" dirty="0">
                <a:solidFill>
                  <a:srgbClr val="FF0000"/>
                </a:solidFill>
              </a:rPr>
              <a:t>cry/ed</a:t>
            </a:r>
            <a:r>
              <a:rPr lang="en-US" sz="2800" dirty="0"/>
              <a:t>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He </a:t>
            </a:r>
            <a:r>
              <a:rPr lang="en-US" sz="2800" dirty="0">
                <a:solidFill>
                  <a:srgbClr val="FF0000"/>
                </a:solidFill>
              </a:rPr>
              <a:t>realize/ed</a:t>
            </a:r>
            <a:r>
              <a:rPr lang="en-US" sz="2800" dirty="0"/>
              <a:t> that nobody </a:t>
            </a:r>
            <a:r>
              <a:rPr lang="en-US" sz="2800" dirty="0">
                <a:solidFill>
                  <a:srgbClr val="FF0000"/>
                </a:solidFill>
              </a:rPr>
              <a:t>care/ed</a:t>
            </a:r>
            <a:r>
              <a:rPr lang="en-US" sz="2800" dirty="0"/>
              <a:t> what he was </a:t>
            </a:r>
            <a:r>
              <a:rPr lang="en-US" sz="2800" dirty="0">
                <a:solidFill>
                  <a:srgbClr val="7030A0"/>
                </a:solidFill>
              </a:rPr>
              <a:t>named</a:t>
            </a:r>
            <a:r>
              <a:rPr lang="en-US" sz="2800" dirty="0"/>
              <a:t>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name/</a:t>
            </a:r>
            <a:r>
              <a:rPr lang="en-US" sz="2800" dirty="0" err="1">
                <a:solidFill>
                  <a:srgbClr val="FF0000"/>
                </a:solidFill>
              </a:rPr>
              <a:t>ed</a:t>
            </a:r>
            <a:r>
              <a:rPr lang="en-US" sz="2800" dirty="0"/>
              <a:t> him Fluffy.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produce/</a:t>
            </a:r>
            <a:r>
              <a:rPr lang="en-US" sz="2800" dirty="0" err="1">
                <a:solidFill>
                  <a:srgbClr val="FF0000"/>
                </a:solidFill>
              </a:rPr>
              <a:t>ed</a:t>
            </a:r>
            <a:r>
              <a:rPr lang="en-US" sz="2800" dirty="0"/>
              <a:t> a great video about </a:t>
            </a:r>
            <a:r>
              <a:rPr lang="en-US" sz="2800" dirty="0">
                <a:solidFill>
                  <a:srgbClr val="7030A0"/>
                </a:solidFill>
              </a:rPr>
              <a:t>searching</a:t>
            </a:r>
            <a:r>
              <a:rPr lang="en-US" sz="2800" dirty="0"/>
              <a:t> for gold. 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The box, which is </a:t>
            </a:r>
            <a:r>
              <a:rPr lang="en-US" sz="2800" dirty="0">
                <a:solidFill>
                  <a:srgbClr val="7030A0"/>
                </a:solidFill>
              </a:rPr>
              <a:t>stacked</a:t>
            </a:r>
            <a:r>
              <a:rPr lang="en-US" sz="2800" dirty="0"/>
              <a:t> in the corner, is </a:t>
            </a:r>
            <a:r>
              <a:rPr lang="en-US" sz="2800" dirty="0">
                <a:solidFill>
                  <a:srgbClr val="7030A0"/>
                </a:solidFill>
              </a:rPr>
              <a:t>filled</a:t>
            </a:r>
            <a:r>
              <a:rPr lang="en-US" sz="2800" dirty="0"/>
              <a:t> with junk.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1" y="101025"/>
            <a:ext cx="2315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#4</a:t>
            </a:r>
          </a:p>
        </p:txBody>
      </p:sp>
    </p:spTree>
    <p:extLst>
      <p:ext uri="{BB962C8B-B14F-4D97-AF65-F5344CB8AC3E}">
        <p14:creationId xmlns:p14="http://schemas.microsoft.com/office/powerpoint/2010/main" val="3280500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0"/>
            <a:ext cx="7696200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1488B"/>
                </a:solidFill>
              </a:rPr>
              <a:t>3</a:t>
            </a:r>
            <a:r>
              <a:rPr lang="en-US" baseline="30000" dirty="0">
                <a:solidFill>
                  <a:srgbClr val="11488B"/>
                </a:solidFill>
              </a:rPr>
              <a:t>rd</a:t>
            </a:r>
            <a:r>
              <a:rPr lang="en-US" dirty="0">
                <a:solidFill>
                  <a:srgbClr val="11488B"/>
                </a:solidFill>
              </a:rPr>
              <a:t> person singular (/3s) &amp;</a:t>
            </a:r>
            <a:br>
              <a:rPr lang="en-US" dirty="0">
                <a:solidFill>
                  <a:srgbClr val="11488B"/>
                </a:solidFill>
              </a:rPr>
            </a:br>
            <a:r>
              <a:rPr lang="en-US" dirty="0">
                <a:solidFill>
                  <a:srgbClr val="11488B"/>
                </a:solidFill>
              </a:rPr>
              <a:t>Past participle (/</a:t>
            </a:r>
            <a:r>
              <a:rPr lang="en-US" dirty="0" err="1">
                <a:solidFill>
                  <a:srgbClr val="11488B"/>
                </a:solidFill>
              </a:rPr>
              <a:t>en</a:t>
            </a:r>
            <a:r>
              <a:rPr lang="en-US" dirty="0">
                <a:solidFill>
                  <a:srgbClr val="11488B"/>
                </a:solidFill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581400" y="107921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6096000" y="457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3</a:t>
            </a:r>
          </a:p>
        </p:txBody>
      </p:sp>
    </p:spTree>
    <p:extLst>
      <p:ext uri="{BB962C8B-B14F-4D97-AF65-F5344CB8AC3E}">
        <p14:creationId xmlns:p14="http://schemas.microsoft.com/office/powerpoint/2010/main" val="329174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55205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11488B"/>
                </a:solidFill>
              </a:rPr>
              <a:t>3</a:t>
            </a:r>
            <a:r>
              <a:rPr lang="en-US" sz="3600" baseline="30000" dirty="0">
                <a:solidFill>
                  <a:srgbClr val="11488B"/>
                </a:solidFill>
              </a:rPr>
              <a:t>rd</a:t>
            </a:r>
            <a:r>
              <a:rPr lang="en-US" sz="3600" dirty="0">
                <a:solidFill>
                  <a:srgbClr val="11488B"/>
                </a:solidFill>
              </a:rPr>
              <a:t> person singular (/3s) &amp;</a:t>
            </a:r>
            <a:br>
              <a:rPr lang="en-US" sz="3600" dirty="0">
                <a:solidFill>
                  <a:srgbClr val="11488B"/>
                </a:solidFill>
              </a:rPr>
            </a:br>
            <a:r>
              <a:rPr lang="en-US" sz="3600" dirty="0">
                <a:solidFill>
                  <a:srgbClr val="11488B"/>
                </a:solidFill>
              </a:rPr>
              <a:t>Past participle (/</a:t>
            </a:r>
            <a:r>
              <a:rPr lang="en-US" sz="3600" dirty="0" err="1">
                <a:solidFill>
                  <a:srgbClr val="11488B"/>
                </a:solidFill>
              </a:rPr>
              <a:t>en</a:t>
            </a:r>
            <a:r>
              <a:rPr lang="en-US" sz="3600" dirty="0">
                <a:solidFill>
                  <a:srgbClr val="11488B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26696"/>
            <a:ext cx="7086600" cy="38862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/>
              <a:t>He </a:t>
            </a:r>
            <a:r>
              <a:rPr lang="en-US" dirty="0">
                <a:solidFill>
                  <a:srgbClr val="FF0000"/>
                </a:solidFill>
              </a:rPr>
              <a:t>try/3s</a:t>
            </a:r>
            <a:r>
              <a:rPr lang="en-US" dirty="0"/>
              <a:t> very hard on his homework.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They have </a:t>
            </a:r>
            <a:r>
              <a:rPr lang="en-US" dirty="0">
                <a:solidFill>
                  <a:srgbClr val="FF0000"/>
                </a:solidFill>
              </a:rPr>
              <a:t>take/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easy way out.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The dog has </a:t>
            </a:r>
            <a:r>
              <a:rPr lang="en-US" dirty="0">
                <a:solidFill>
                  <a:srgbClr val="7030A0"/>
                </a:solidFill>
              </a:rPr>
              <a:t>been seen </a:t>
            </a:r>
            <a:r>
              <a:rPr lang="en-US" dirty="0"/>
              <a:t>in the park.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His jacket </a:t>
            </a:r>
            <a:r>
              <a:rPr lang="en-US" dirty="0">
                <a:solidFill>
                  <a:srgbClr val="FF0000"/>
                </a:solidFill>
              </a:rPr>
              <a:t>belong/3s</a:t>
            </a:r>
            <a:r>
              <a:rPr lang="en-US" dirty="0"/>
              <a:t> in the closet.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The cat </a:t>
            </a:r>
            <a:r>
              <a:rPr lang="en-US" dirty="0">
                <a:solidFill>
                  <a:srgbClr val="FF0000"/>
                </a:solidFill>
              </a:rPr>
              <a:t>chase/3s</a:t>
            </a:r>
            <a:r>
              <a:rPr lang="en-US" dirty="0"/>
              <a:t> the mice.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What </a:t>
            </a:r>
            <a:r>
              <a:rPr lang="en-US" dirty="0">
                <a:solidFill>
                  <a:srgbClr val="7030A0"/>
                </a:solidFill>
              </a:rPr>
              <a:t>does</a:t>
            </a:r>
            <a:r>
              <a:rPr lang="en-US" dirty="0"/>
              <a:t> that mean?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She has </a:t>
            </a:r>
            <a:r>
              <a:rPr lang="en-US" dirty="0">
                <a:solidFill>
                  <a:srgbClr val="7030A0"/>
                </a:solidFill>
              </a:rPr>
              <a:t>written</a:t>
            </a:r>
            <a:r>
              <a:rPr lang="en-US" dirty="0"/>
              <a:t> me a letter.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They have </a:t>
            </a:r>
            <a:r>
              <a:rPr lang="en-US" dirty="0">
                <a:solidFill>
                  <a:srgbClr val="FF0000"/>
                </a:solidFill>
              </a:rPr>
              <a:t>give/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it away.</a:t>
            </a:r>
          </a:p>
          <a:p>
            <a:pPr marL="514350" lvl="0" indent="-51435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1" y="101025"/>
            <a:ext cx="2315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#5</a:t>
            </a:r>
          </a:p>
        </p:txBody>
      </p:sp>
    </p:spTree>
    <p:extLst>
      <p:ext uri="{BB962C8B-B14F-4D97-AF65-F5344CB8AC3E}">
        <p14:creationId xmlns:p14="http://schemas.microsoft.com/office/powerpoint/2010/main" val="4084734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0"/>
            <a:ext cx="7696200" cy="1143000"/>
          </a:xfrm>
        </p:spPr>
        <p:txBody>
          <a:bodyPr/>
          <a:lstStyle/>
          <a:p>
            <a:r>
              <a:rPr lang="en-US" dirty="0">
                <a:solidFill>
                  <a:srgbClr val="11488B"/>
                </a:solidFill>
              </a:rPr>
              <a:t>Contractions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581400" y="107921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6096000" y="457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3</a:t>
            </a:r>
          </a:p>
        </p:txBody>
      </p:sp>
    </p:spTree>
    <p:extLst>
      <p:ext uri="{BB962C8B-B14F-4D97-AF65-F5344CB8AC3E}">
        <p14:creationId xmlns:p14="http://schemas.microsoft.com/office/powerpoint/2010/main" val="1052550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1488B"/>
                </a:solidFill>
              </a:rPr>
              <a:t>Contractions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575" y="1417637"/>
            <a:ext cx="6990425" cy="5165725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I </a:t>
            </a:r>
            <a:r>
              <a:rPr lang="en-US" sz="2800" dirty="0">
                <a:solidFill>
                  <a:srgbClr val="FF0000"/>
                </a:solidFill>
              </a:rPr>
              <a:t>should/</a:t>
            </a:r>
            <a:r>
              <a:rPr lang="en-US" sz="2800" dirty="0" err="1">
                <a:solidFill>
                  <a:srgbClr val="FF0000"/>
                </a:solidFill>
              </a:rPr>
              <a:t>n't</a:t>
            </a:r>
            <a:r>
              <a:rPr lang="en-US" sz="2800" dirty="0"/>
              <a:t> have to work so hard.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The boy </a:t>
            </a:r>
            <a:r>
              <a:rPr lang="en-US" sz="2800" dirty="0">
                <a:solidFill>
                  <a:srgbClr val="FF0000"/>
                </a:solidFill>
              </a:rPr>
              <a:t>can/'t </a:t>
            </a:r>
            <a:r>
              <a:rPr lang="en-US" sz="2800" dirty="0"/>
              <a:t>find the frog. 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The boy </a:t>
            </a:r>
            <a:r>
              <a:rPr lang="en-US" sz="2800" dirty="0">
                <a:solidFill>
                  <a:srgbClr val="7030A0"/>
                </a:solidFill>
              </a:rPr>
              <a:t>cannot</a:t>
            </a:r>
            <a:r>
              <a:rPr lang="en-US" sz="2800" dirty="0"/>
              <a:t> find the frog.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There </a:t>
            </a:r>
            <a:r>
              <a:rPr lang="en-US" sz="2800" dirty="0">
                <a:solidFill>
                  <a:srgbClr val="FF0000"/>
                </a:solidFill>
              </a:rPr>
              <a:t>were/</a:t>
            </a:r>
            <a:r>
              <a:rPr lang="en-US" sz="2800" dirty="0" err="1">
                <a:solidFill>
                  <a:srgbClr val="FF0000"/>
                </a:solidFill>
              </a:rPr>
              <a:t>n’t</a:t>
            </a:r>
            <a:r>
              <a:rPr lang="en-US" sz="2800" dirty="0"/>
              <a:t> any left.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We </a:t>
            </a:r>
            <a:r>
              <a:rPr lang="en-US" sz="2800" dirty="0">
                <a:solidFill>
                  <a:srgbClr val="FF0000"/>
                </a:solidFill>
              </a:rPr>
              <a:t>are/</a:t>
            </a:r>
            <a:r>
              <a:rPr lang="en-US" sz="2800" dirty="0" err="1">
                <a:solidFill>
                  <a:srgbClr val="FF0000"/>
                </a:solidFill>
              </a:rPr>
              <a:t>n’t</a:t>
            </a:r>
            <a:r>
              <a:rPr lang="en-US" sz="2800" dirty="0"/>
              <a:t> there yet.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That </a:t>
            </a:r>
            <a:r>
              <a:rPr lang="en-US" sz="2800" dirty="0" err="1">
                <a:solidFill>
                  <a:srgbClr val="7030A0"/>
                </a:solidFill>
              </a:rPr>
              <a:t>ain’t</a:t>
            </a:r>
            <a:r>
              <a:rPr lang="en-US" sz="2800" dirty="0"/>
              <a:t> right.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/>
              <a:t>She </a:t>
            </a:r>
            <a:r>
              <a:rPr lang="en-US" sz="2800" dirty="0">
                <a:solidFill>
                  <a:srgbClr val="7030A0"/>
                </a:solidFill>
              </a:rPr>
              <a:t>won’t</a:t>
            </a:r>
            <a:r>
              <a:rPr lang="en-US" sz="2800" dirty="0"/>
              <a:t> let us know until tomorrow.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95389" y="89972"/>
            <a:ext cx="2315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1488B"/>
                </a:solidFill>
              </a:rPr>
              <a:t>Contractions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575" y="1295401"/>
            <a:ext cx="6838025" cy="528796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 startAt="8"/>
            </a:pPr>
            <a:r>
              <a:rPr lang="en-US" sz="2800" dirty="0"/>
              <a:t>She </a:t>
            </a:r>
            <a:r>
              <a:rPr lang="en-US" sz="2800" dirty="0">
                <a:solidFill>
                  <a:srgbClr val="FF0000"/>
                </a:solidFill>
              </a:rPr>
              <a:t>did/</a:t>
            </a:r>
            <a:r>
              <a:rPr lang="en-US" sz="2800" dirty="0" err="1">
                <a:solidFill>
                  <a:srgbClr val="FF0000"/>
                </a:solidFill>
              </a:rPr>
              <a:t>n’t</a:t>
            </a:r>
            <a:r>
              <a:rPr lang="en-US" sz="2800" dirty="0"/>
              <a:t> know better.</a:t>
            </a:r>
          </a:p>
          <a:p>
            <a:pPr marL="514350" lvl="0" indent="-514350">
              <a:buFont typeface="+mj-lt"/>
              <a:buAutoNum type="arabicParenR" startAt="8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They/’re </a:t>
            </a:r>
            <a:r>
              <a:rPr lang="en-US" sz="2800" dirty="0"/>
              <a:t>over there.</a:t>
            </a:r>
          </a:p>
          <a:p>
            <a:pPr marL="514350" lvl="0" indent="-514350">
              <a:buFont typeface="+mj-lt"/>
              <a:buAutoNum type="arabicParenR" startAt="8"/>
            </a:pPr>
            <a:r>
              <a:rPr lang="en-US" sz="2800" dirty="0"/>
              <a:t> But </a:t>
            </a:r>
            <a:r>
              <a:rPr lang="en-US" sz="2800" dirty="0">
                <a:solidFill>
                  <a:srgbClr val="FF0000"/>
                </a:solidFill>
              </a:rPr>
              <a:t>he/</a:t>
            </a:r>
            <a:r>
              <a:rPr lang="en-US" sz="2800" dirty="0" err="1">
                <a:solidFill>
                  <a:srgbClr val="FF0000"/>
                </a:solidFill>
              </a:rPr>
              <a:t>h’d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never left before.</a:t>
            </a:r>
          </a:p>
          <a:p>
            <a:pPr marL="514350" lvl="0" indent="-514350">
              <a:buFont typeface="+mj-lt"/>
              <a:buAutoNum type="arabicParenR" startAt="8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I/’d </a:t>
            </a:r>
            <a:r>
              <a:rPr lang="en-US" sz="2800" dirty="0"/>
              <a:t>rather not.</a:t>
            </a:r>
          </a:p>
          <a:p>
            <a:pPr marL="514350" lvl="0" indent="-514350">
              <a:buFont typeface="+mj-lt"/>
              <a:buAutoNum type="arabicParenR" startAt="8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Who/’ll </a:t>
            </a:r>
            <a:r>
              <a:rPr lang="en-US" sz="2800" dirty="0"/>
              <a:t>take the rabbit?</a:t>
            </a:r>
          </a:p>
          <a:p>
            <a:pPr marL="514350" lvl="0" indent="-514350">
              <a:buFont typeface="+mj-lt"/>
              <a:buAutoNum type="arabicParenR" startAt="8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Let/’us </a:t>
            </a:r>
            <a:r>
              <a:rPr lang="en-US" sz="2800" dirty="0"/>
              <a:t>study so </a:t>
            </a:r>
            <a:r>
              <a:rPr lang="en-US" sz="2800" dirty="0">
                <a:solidFill>
                  <a:srgbClr val="FF0000"/>
                </a:solidFill>
              </a:rPr>
              <a:t>we/’ll </a:t>
            </a:r>
            <a:r>
              <a:rPr lang="en-US" sz="2800" dirty="0"/>
              <a:t>be ready.</a:t>
            </a:r>
          </a:p>
          <a:p>
            <a:pPr marL="514350" lvl="0" indent="-514350">
              <a:buFont typeface="+mj-lt"/>
              <a:buAutoNum type="arabicParenR" startAt="8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Someone/h’s </a:t>
            </a:r>
            <a:r>
              <a:rPr lang="en-US" sz="2800" dirty="0"/>
              <a:t>been </a:t>
            </a:r>
            <a:r>
              <a:rPr lang="en-US" sz="2800" dirty="0">
                <a:solidFill>
                  <a:srgbClr val="00B0F0"/>
                </a:solidFill>
              </a:rPr>
              <a:t>sleep/</a:t>
            </a:r>
            <a:r>
              <a:rPr lang="en-US" sz="2800" dirty="0" err="1">
                <a:solidFill>
                  <a:srgbClr val="00B0F0"/>
                </a:solidFill>
              </a:rPr>
              <a:t>ing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r>
              <a:rPr lang="en-US" sz="2800" dirty="0"/>
              <a:t>in my bed.</a:t>
            </a: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2976" y="166916"/>
            <a:ext cx="2315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#6</a:t>
            </a:r>
          </a:p>
        </p:txBody>
      </p:sp>
    </p:spTree>
    <p:extLst>
      <p:ext uri="{BB962C8B-B14F-4D97-AF65-F5344CB8AC3E}">
        <p14:creationId xmlns:p14="http://schemas.microsoft.com/office/powerpoint/2010/main" val="323771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0"/>
            <a:ext cx="7696200" cy="1143000"/>
          </a:xfrm>
        </p:spPr>
        <p:txBody>
          <a:bodyPr/>
          <a:lstStyle/>
          <a:p>
            <a:r>
              <a:rPr lang="en-US" dirty="0">
                <a:solidFill>
                  <a:srgbClr val="11488B"/>
                </a:solidFill>
              </a:rPr>
              <a:t>Mazes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581400" y="107921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5867400" y="457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3-4</a:t>
            </a:r>
          </a:p>
        </p:txBody>
      </p:sp>
    </p:spTree>
    <p:extLst>
      <p:ext uri="{BB962C8B-B14F-4D97-AF65-F5344CB8AC3E}">
        <p14:creationId xmlns:p14="http://schemas.microsoft.com/office/powerpoint/2010/main" val="3533008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98637"/>
            <a:ext cx="7315200" cy="4754563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sz="3400" dirty="0"/>
              <a:t>C  </a:t>
            </a:r>
            <a:r>
              <a:rPr lang="en-US" sz="3400" dirty="0">
                <a:solidFill>
                  <a:srgbClr val="FF0000"/>
                </a:solidFill>
              </a:rPr>
              <a:t>(</a:t>
            </a:r>
            <a:r>
              <a:rPr lang="en-US" sz="3400" dirty="0"/>
              <a:t>Um Fluffy/z</a:t>
            </a:r>
            <a:r>
              <a:rPr lang="en-US" sz="3400" dirty="0">
                <a:solidFill>
                  <a:srgbClr val="FF0000"/>
                </a:solidFill>
              </a:rPr>
              <a:t>)</a:t>
            </a:r>
            <a:r>
              <a:rPr lang="en-US" sz="3400" dirty="0"/>
              <a:t> Fluffy/z parent/s were very happy.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400" dirty="0"/>
              <a:t>C  </a:t>
            </a:r>
            <a:r>
              <a:rPr lang="en-US" sz="3400" dirty="0">
                <a:solidFill>
                  <a:srgbClr val="FF0000"/>
                </a:solidFill>
              </a:rPr>
              <a:t>(</a:t>
            </a:r>
            <a:r>
              <a:rPr lang="en-US" sz="3400" dirty="0"/>
              <a:t>He thought he could be um</a:t>
            </a:r>
            <a:r>
              <a:rPr lang="en-US" sz="3400" dirty="0">
                <a:solidFill>
                  <a:srgbClr val="FF0000"/>
                </a:solidFill>
              </a:rPr>
              <a:t>)</a:t>
            </a:r>
            <a:r>
              <a:rPr lang="en-US" sz="3400" dirty="0"/>
              <a:t> he thought he could be a cloud.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400" dirty="0"/>
              <a:t>C  </a:t>
            </a:r>
            <a:r>
              <a:rPr lang="en-US" sz="3400" dirty="0">
                <a:solidFill>
                  <a:srgbClr val="FF0000"/>
                </a:solidFill>
              </a:rPr>
              <a:t>(</a:t>
            </a:r>
            <a:r>
              <a:rPr lang="en-US" sz="3400" dirty="0"/>
              <a:t>Um</a:t>
            </a:r>
            <a:r>
              <a:rPr lang="en-US" sz="3400" dirty="0">
                <a:solidFill>
                  <a:srgbClr val="FF0000"/>
                </a:solidFill>
              </a:rPr>
              <a:t>)</a:t>
            </a:r>
            <a:r>
              <a:rPr lang="en-US" sz="3400" dirty="0"/>
              <a:t> and </a:t>
            </a:r>
            <a:r>
              <a:rPr lang="en-US" sz="3400" dirty="0">
                <a:solidFill>
                  <a:srgbClr val="FF0000"/>
                </a:solidFill>
              </a:rPr>
              <a:t>(</a:t>
            </a:r>
            <a:r>
              <a:rPr lang="en-US" sz="3400" dirty="0"/>
              <a:t>he poke he poke/</a:t>
            </a:r>
            <a:r>
              <a:rPr lang="en-US" sz="3400" dirty="0" err="1"/>
              <a:t>ed</a:t>
            </a:r>
            <a:r>
              <a:rPr lang="en-US" sz="3400" dirty="0"/>
              <a:t> hole </a:t>
            </a:r>
            <a:r>
              <a:rPr lang="en-US" sz="3400" dirty="0" err="1"/>
              <a:t>i</a:t>
            </a:r>
            <a:r>
              <a:rPr lang="en-US" sz="3400" dirty="0"/>
              <a:t>*</a:t>
            </a:r>
            <a:r>
              <a:rPr lang="en-US" sz="3400" dirty="0">
                <a:solidFill>
                  <a:srgbClr val="FF0000"/>
                </a:solidFill>
              </a:rPr>
              <a:t>)</a:t>
            </a:r>
            <a:r>
              <a:rPr lang="en-US" sz="3400" dirty="0"/>
              <a:t> he poke/</a:t>
            </a:r>
            <a:r>
              <a:rPr lang="en-US" sz="3400" dirty="0" err="1"/>
              <a:t>ed</a:t>
            </a:r>
            <a:r>
              <a:rPr lang="en-US" sz="3400" dirty="0"/>
              <a:t> hole/s in his umbrella.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3400" dirty="0"/>
              <a:t>C  Well mostly </a:t>
            </a:r>
            <a:r>
              <a:rPr lang="en-US" sz="3400" dirty="0">
                <a:solidFill>
                  <a:srgbClr val="FF0000"/>
                </a:solidFill>
              </a:rPr>
              <a:t>(</a:t>
            </a:r>
            <a:r>
              <a:rPr lang="en-US" sz="3400" dirty="0"/>
              <a:t>I play um :04 tether*</a:t>
            </a:r>
            <a:r>
              <a:rPr lang="en-US" sz="3400" dirty="0">
                <a:solidFill>
                  <a:srgbClr val="FF0000"/>
                </a:solidFill>
              </a:rPr>
              <a:t>)</a:t>
            </a:r>
            <a:r>
              <a:rPr lang="en-US" sz="3400" dirty="0"/>
              <a:t> I play tetherball now.</a:t>
            </a:r>
          </a:p>
          <a:p>
            <a:pPr marL="514350" lvl="0" indent="-514350">
              <a:buFont typeface="+mj-lt"/>
              <a:buAutoNum type="arabicParenR" startAt="5"/>
            </a:pPr>
            <a:r>
              <a:rPr lang="en-US" sz="3400" dirty="0"/>
              <a:t>C  </a:t>
            </a:r>
            <a:r>
              <a:rPr lang="en-US" sz="3400" dirty="0">
                <a:solidFill>
                  <a:srgbClr val="FF0000"/>
                </a:solidFill>
              </a:rPr>
              <a:t>(</a:t>
            </a:r>
            <a:r>
              <a:rPr lang="en-US" sz="3400" dirty="0"/>
              <a:t>I d* I d*</a:t>
            </a:r>
            <a:r>
              <a:rPr lang="en-US" sz="3400" dirty="0">
                <a:solidFill>
                  <a:srgbClr val="FF0000"/>
                </a:solidFill>
              </a:rPr>
              <a:t>)</a:t>
            </a:r>
            <a:r>
              <a:rPr lang="en-US" sz="3400" dirty="0"/>
              <a:t> I did/</a:t>
            </a:r>
            <a:r>
              <a:rPr lang="en-US" sz="3400" dirty="0" err="1"/>
              <a:t>n’t</a:t>
            </a:r>
            <a:r>
              <a:rPr lang="en-US" sz="3400" dirty="0"/>
              <a:t> have the chance </a:t>
            </a:r>
            <a:r>
              <a:rPr lang="en-US" sz="3400" dirty="0">
                <a:solidFill>
                  <a:srgbClr val="FF0000"/>
                </a:solidFill>
              </a:rPr>
              <a:t>(</a:t>
            </a:r>
            <a:r>
              <a:rPr lang="en-US" sz="3400" dirty="0"/>
              <a:t>w*</a:t>
            </a:r>
            <a:r>
              <a:rPr lang="en-US" sz="3400" dirty="0">
                <a:solidFill>
                  <a:srgbClr val="FF0000"/>
                </a:solidFill>
              </a:rPr>
              <a:t>)</a:t>
            </a:r>
            <a:r>
              <a:rPr lang="en-US" sz="3400" dirty="0"/>
              <a:t> this year, in January, to go to a game.</a:t>
            </a:r>
          </a:p>
          <a:p>
            <a:pPr marL="514350" lvl="0" indent="-514350">
              <a:buFont typeface="+mj-lt"/>
              <a:buAutoNum type="arabicParenR" startAt="5"/>
            </a:pPr>
            <a:r>
              <a:rPr lang="en-US" sz="3400" dirty="0"/>
              <a:t>C  And </a:t>
            </a:r>
            <a:r>
              <a:rPr lang="en-US" sz="3400" dirty="0">
                <a:solidFill>
                  <a:srgbClr val="FF0000"/>
                </a:solidFill>
              </a:rPr>
              <a:t>(</a:t>
            </a:r>
            <a:r>
              <a:rPr lang="en-US" sz="3400" dirty="0"/>
              <a:t>uh</a:t>
            </a:r>
            <a:r>
              <a:rPr lang="en-US" sz="3400" dirty="0">
                <a:solidFill>
                  <a:srgbClr val="FF0000"/>
                </a:solidFill>
              </a:rPr>
              <a:t>)</a:t>
            </a:r>
            <a:r>
              <a:rPr lang="en-US" sz="3400" dirty="0"/>
              <a:t> </a:t>
            </a:r>
            <a:r>
              <a:rPr lang="en-US" sz="3400" dirty="0" err="1"/>
              <a:t>Saint_Louis</a:t>
            </a:r>
            <a:r>
              <a:rPr lang="en-US" sz="3400" dirty="0"/>
              <a:t> </a:t>
            </a:r>
            <a:r>
              <a:rPr lang="en-US" sz="3400" dirty="0">
                <a:solidFill>
                  <a:srgbClr val="FF0000"/>
                </a:solidFill>
              </a:rPr>
              <a:t>(</a:t>
            </a:r>
            <a:r>
              <a:rPr lang="en-US" sz="3400" dirty="0"/>
              <a:t>kill/</a:t>
            </a:r>
            <a:r>
              <a:rPr lang="en-US" sz="3400" dirty="0" err="1"/>
              <a:t>ed</a:t>
            </a:r>
            <a:r>
              <a:rPr lang="en-US" sz="3400" dirty="0"/>
              <a:t> uh</a:t>
            </a:r>
            <a:r>
              <a:rPr lang="en-US" sz="3400" dirty="0">
                <a:solidFill>
                  <a:srgbClr val="FF0000"/>
                </a:solidFill>
              </a:rPr>
              <a:t>)</a:t>
            </a:r>
            <a:r>
              <a:rPr lang="en-US" sz="3400" dirty="0"/>
              <a:t> got kill/</a:t>
            </a:r>
            <a:r>
              <a:rPr lang="en-US" sz="3400" dirty="0" err="1"/>
              <a:t>ed</a:t>
            </a:r>
            <a:r>
              <a:rPr lang="en-US" sz="3400" dirty="0"/>
              <a:t> by Chicago </a:t>
            </a:r>
            <a:r>
              <a:rPr lang="en-US" sz="3400" dirty="0">
                <a:solidFill>
                  <a:srgbClr val="FF0000"/>
                </a:solidFill>
              </a:rPr>
              <a:t>(</a:t>
            </a:r>
            <a:r>
              <a:rPr lang="en-US" sz="3400" dirty="0"/>
              <a:t>uh uh</a:t>
            </a:r>
            <a:r>
              <a:rPr lang="en-US" sz="3400" dirty="0">
                <a:solidFill>
                  <a:srgbClr val="FF0000"/>
                </a:solidFill>
              </a:rPr>
              <a:t>)</a:t>
            </a:r>
            <a:r>
              <a:rPr lang="en-US" sz="3400" dirty="0"/>
              <a:t> twelve to three.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533400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1488B"/>
                </a:solidFill>
              </a:rPr>
              <a:t>Mazes</a:t>
            </a:r>
            <a:br>
              <a:rPr lang="en-US" dirty="0">
                <a:solidFill>
                  <a:srgbClr val="11488B"/>
                </a:solidFill>
              </a:rPr>
            </a:br>
            <a:r>
              <a:rPr lang="en-US" dirty="0">
                <a:solidFill>
                  <a:srgbClr val="11488B"/>
                </a:solidFill>
              </a:rPr>
              <a:t>(filled pauses, repetitions, revisions)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89972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3-4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81089" y="89972"/>
            <a:ext cx="2315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2437"/>
            <a:ext cx="7620000" cy="4525963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arenR" startAt="7"/>
            </a:pPr>
            <a:r>
              <a:rPr lang="en-US" sz="3100" dirty="0"/>
              <a:t>C 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Um</a:t>
            </a:r>
            <a:r>
              <a:rPr lang="en-US" sz="3100" dirty="0">
                <a:solidFill>
                  <a:srgbClr val="FF0000"/>
                </a:solidFill>
              </a:rPr>
              <a:t>)</a:t>
            </a:r>
            <a:r>
              <a:rPr lang="en-US" sz="3100" dirty="0"/>
              <a:t> well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:02 there</a:t>
            </a:r>
            <a:r>
              <a:rPr lang="en-US" sz="3100" dirty="0">
                <a:solidFill>
                  <a:srgbClr val="FF0000"/>
                </a:solidFill>
              </a:rPr>
              <a:t>)</a:t>
            </a:r>
            <a:r>
              <a:rPr lang="en-US" sz="3100" dirty="0"/>
              <a:t> there are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um</a:t>
            </a:r>
            <a:r>
              <a:rPr lang="en-US" sz="3100" dirty="0">
                <a:solidFill>
                  <a:srgbClr val="FF0000"/>
                </a:solidFill>
              </a:rPr>
              <a:t>)</a:t>
            </a:r>
            <a:r>
              <a:rPr lang="en-US" sz="3100" dirty="0"/>
              <a:t> these two porcupine/s.</a:t>
            </a:r>
          </a:p>
          <a:p>
            <a:pPr marL="514350" lvl="0" indent="-514350">
              <a:buFont typeface="+mj-lt"/>
              <a:buAutoNum type="arabicParenR" startAt="7"/>
            </a:pPr>
            <a:r>
              <a:rPr lang="en-US" sz="3100" dirty="0"/>
              <a:t>C  We were go/</a:t>
            </a:r>
            <a:r>
              <a:rPr lang="en-US" sz="3100" dirty="0" err="1"/>
              <a:t>ing</a:t>
            </a:r>
            <a:r>
              <a:rPr lang="en-US" sz="3100" dirty="0"/>
              <a:t> to the </a:t>
            </a:r>
            <a:r>
              <a:rPr lang="en-US" sz="3100" dirty="0" err="1"/>
              <a:t>st</a:t>
            </a:r>
            <a:r>
              <a:rPr lang="en-US" sz="3100" dirty="0"/>
              <a:t>*&gt;</a:t>
            </a:r>
          </a:p>
          <a:p>
            <a:pPr marL="514350" lvl="0" indent="-514350">
              <a:buFont typeface="+mj-lt"/>
              <a:buAutoNum type="arabicParenR" startAt="9"/>
            </a:pPr>
            <a:r>
              <a:rPr lang="en-US" sz="3100" dirty="0"/>
              <a:t>C  His hair was :03 stuff/</a:t>
            </a:r>
            <a:r>
              <a:rPr lang="en-US" sz="3100" dirty="0" err="1"/>
              <a:t>ed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with s*</a:t>
            </a:r>
            <a:r>
              <a:rPr lang="en-US" sz="3100" dirty="0">
                <a:solidFill>
                  <a:srgbClr val="FF0000"/>
                </a:solidFill>
              </a:rPr>
              <a:t>)</a:t>
            </a:r>
            <a:r>
              <a:rPr lang="en-US" sz="3100" dirty="0"/>
              <a:t> with marshmallow/s.</a:t>
            </a:r>
          </a:p>
          <a:p>
            <a:pPr marL="514350" lvl="0" indent="-514350">
              <a:buFont typeface="+mj-lt"/>
              <a:buAutoNum type="arabicParenR" startAt="9"/>
            </a:pPr>
            <a:r>
              <a:rPr lang="en-US" sz="3100" dirty="0"/>
              <a:t>C  And then she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ah</a:t>
            </a:r>
            <a:r>
              <a:rPr lang="en-US" sz="3100" dirty="0">
                <a:solidFill>
                  <a:srgbClr val="FF0000"/>
                </a:solidFill>
              </a:rPr>
              <a:t>)</a:t>
            </a:r>
            <a:r>
              <a:rPr lang="en-US" sz="3100" dirty="0"/>
              <a:t> found out it/'s not really great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t*</a:t>
            </a:r>
            <a:r>
              <a:rPr lang="en-US" sz="3100" dirty="0">
                <a:solidFill>
                  <a:srgbClr val="FF0000"/>
                </a:solidFill>
              </a:rPr>
              <a:t>)</a:t>
            </a:r>
            <a:r>
              <a:rPr lang="en-US" sz="3100" dirty="0"/>
              <a:t> to have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their</a:t>
            </a:r>
            <a:r>
              <a:rPr lang="en-US" sz="3100" dirty="0">
                <a:solidFill>
                  <a:srgbClr val="FF0000"/>
                </a:solidFill>
              </a:rPr>
              <a:t>)</a:t>
            </a:r>
            <a:r>
              <a:rPr lang="en-US" sz="3100" dirty="0"/>
              <a:t> her own way.</a:t>
            </a:r>
          </a:p>
          <a:p>
            <a:pPr marL="514350" lvl="0" indent="-514350">
              <a:buFont typeface="+mj-lt"/>
              <a:buAutoNum type="arabicParenR" startAt="9"/>
            </a:pPr>
            <a:r>
              <a:rPr lang="en-US" sz="3100" dirty="0"/>
              <a:t>C  We went to the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b*</a:t>
            </a:r>
            <a:r>
              <a:rPr lang="en-US" sz="3100" dirty="0">
                <a:solidFill>
                  <a:srgbClr val="FF0000"/>
                </a:solidFill>
              </a:rPr>
              <a:t>)</a:t>
            </a:r>
            <a:r>
              <a:rPr lang="en-US" sz="3100" dirty="0"/>
              <a:t> basket_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b* b*</a:t>
            </a:r>
            <a:r>
              <a:rPr lang="en-US" sz="3100" dirty="0">
                <a:solidFill>
                  <a:srgbClr val="FF0000"/>
                </a:solidFill>
              </a:rPr>
              <a:t>)</a:t>
            </a:r>
            <a:r>
              <a:rPr lang="en-US" sz="3100" dirty="0"/>
              <a:t> _ball game.</a:t>
            </a:r>
          </a:p>
          <a:p>
            <a:pPr marL="514350" lvl="0" indent="-514350">
              <a:buFont typeface="+mj-lt"/>
              <a:buAutoNum type="arabicParenR" startAt="9"/>
            </a:pPr>
            <a:r>
              <a:rPr lang="en-US" sz="3100" dirty="0"/>
              <a:t>C  And he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like</a:t>
            </a:r>
            <a:r>
              <a:rPr lang="en-US" sz="3100" dirty="0">
                <a:solidFill>
                  <a:srgbClr val="FF0000"/>
                </a:solidFill>
              </a:rPr>
              <a:t>[FP])</a:t>
            </a:r>
            <a:r>
              <a:rPr lang="en-US" sz="3100" dirty="0"/>
              <a:t> was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like</a:t>
            </a:r>
            <a:r>
              <a:rPr lang="en-US" sz="3100" dirty="0">
                <a:solidFill>
                  <a:srgbClr val="FF0000"/>
                </a:solidFill>
              </a:rPr>
              <a:t>[FP])</a:t>
            </a:r>
            <a:r>
              <a:rPr lang="en-US" sz="3100" dirty="0"/>
              <a:t> all happy to be </a:t>
            </a: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dirty="0"/>
              <a:t>like</a:t>
            </a:r>
            <a:r>
              <a:rPr lang="en-US" sz="3100" dirty="0">
                <a:solidFill>
                  <a:srgbClr val="FF0000"/>
                </a:solidFill>
              </a:rPr>
              <a:t>[FP])</a:t>
            </a:r>
            <a:r>
              <a:rPr lang="en-US" sz="3100" dirty="0"/>
              <a:t> go/</a:t>
            </a:r>
            <a:r>
              <a:rPr lang="en-US" sz="3100" dirty="0" err="1"/>
              <a:t>ing</a:t>
            </a:r>
            <a:r>
              <a:rPr lang="en-US" sz="3100" dirty="0"/>
              <a:t> too.</a:t>
            </a:r>
            <a:br>
              <a:rPr lang="en-US" sz="3100" dirty="0"/>
            </a:br>
            <a:endParaRPr lang="en-US" sz="3100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11488B"/>
                </a:solidFill>
              </a:rPr>
              <a:t>Mazes</a:t>
            </a:r>
            <a:br>
              <a:rPr lang="en-US" dirty="0">
                <a:solidFill>
                  <a:srgbClr val="11488B"/>
                </a:solidFill>
              </a:rPr>
            </a:br>
            <a:r>
              <a:rPr lang="en-US" dirty="0">
                <a:solidFill>
                  <a:srgbClr val="11488B"/>
                </a:solidFill>
              </a:rPr>
              <a:t>(filled pauses, repetitions, revisions)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81089" y="89972"/>
            <a:ext cx="2315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0"/>
            <a:ext cx="7696200" cy="1143000"/>
          </a:xfrm>
        </p:spPr>
        <p:txBody>
          <a:bodyPr/>
          <a:lstStyle/>
          <a:p>
            <a:r>
              <a:rPr lang="en-US" dirty="0">
                <a:solidFill>
                  <a:srgbClr val="11488B"/>
                </a:solidFill>
              </a:rPr>
              <a:t>C-Unit Segmentation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581400" y="107921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6096000" y="457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0"/>
            <a:ext cx="7696200" cy="152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1488B"/>
                </a:solidFill>
              </a:rPr>
              <a:t>Overlapping Speech and Interjections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581400" y="107921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5867400" y="457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4</a:t>
            </a:r>
          </a:p>
        </p:txBody>
      </p:sp>
    </p:spTree>
    <p:extLst>
      <p:ext uri="{BB962C8B-B14F-4D97-AF65-F5344CB8AC3E}">
        <p14:creationId xmlns:p14="http://schemas.microsoft.com/office/powerpoint/2010/main" val="1975582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1488B"/>
                </a:solidFill>
              </a:rPr>
              <a:t>Overlapping Speech and Interjections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808" y="1401763"/>
            <a:ext cx="7086600" cy="1828799"/>
          </a:xfrm>
        </p:spPr>
        <p:txBody>
          <a:bodyPr/>
          <a:lstStyle/>
          <a:p>
            <a:pPr>
              <a:buNone/>
            </a:pPr>
            <a:r>
              <a:rPr lang="en-US" dirty="0"/>
              <a:t>C  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/>
              <a:t>And then</a:t>
            </a:r>
            <a:r>
              <a:rPr lang="en-US" dirty="0">
                <a:solidFill>
                  <a:srgbClr val="FF0000"/>
                </a:solidFill>
              </a:rPr>
              <a:t>&gt;</a:t>
            </a:r>
            <a:r>
              <a:rPr lang="en-US" dirty="0"/>
              <a:t> he heard a </a:t>
            </a:r>
            <a:r>
              <a:rPr lang="en-US" dirty="0">
                <a:solidFill>
                  <a:srgbClr val="FF0000"/>
                </a:solidFill>
              </a:rPr>
              <a:t>&lt; &gt;</a:t>
            </a:r>
            <a:r>
              <a:rPr lang="en-US" dirty="0"/>
              <a:t> big splash.</a:t>
            </a:r>
            <a:endParaRPr lang="en-US" sz="800" dirty="0"/>
          </a:p>
          <a:p>
            <a:pPr>
              <a:buNone/>
            </a:pPr>
            <a:r>
              <a:rPr lang="en-US" dirty="0"/>
              <a:t>E  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/>
              <a:t>What hap*</a:t>
            </a:r>
            <a:r>
              <a:rPr lang="en-US" dirty="0">
                <a:solidFill>
                  <a:srgbClr val="FF0000"/>
                </a:solidFill>
              </a:rPr>
              <a:t>&gt;</a:t>
            </a:r>
            <a:r>
              <a:rPr lang="en-US" dirty="0"/>
              <a:t> &gt;</a:t>
            </a:r>
            <a:endParaRPr lang="en-US" sz="2800" i="1" dirty="0"/>
          </a:p>
          <a:p>
            <a:pPr>
              <a:buNone/>
            </a:pPr>
            <a:r>
              <a:rPr lang="en-US" dirty="0"/>
              <a:t>E  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err="1"/>
              <a:t>Mhm</a:t>
            </a:r>
            <a:r>
              <a:rPr lang="en-US" dirty="0">
                <a:solidFill>
                  <a:srgbClr val="FF0000"/>
                </a:solidFill>
              </a:rPr>
              <a:t>&gt;</a:t>
            </a:r>
            <a:r>
              <a:rPr lang="en-US" dirty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76400" y="3733800"/>
            <a:ext cx="7086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E  </a:t>
            </a:r>
            <a:r>
              <a:rPr lang="en-US" sz="3200" dirty="0">
                <a:solidFill>
                  <a:srgbClr val="FF0000"/>
                </a:solidFill>
              </a:rPr>
              <a:t>&lt;</a:t>
            </a:r>
            <a:r>
              <a:rPr lang="en-US" sz="3200" dirty="0"/>
              <a:t>What hap*</a:t>
            </a:r>
            <a:r>
              <a:rPr lang="en-US" sz="3200" dirty="0">
                <a:solidFill>
                  <a:srgbClr val="FF0000"/>
                </a:solidFill>
              </a:rPr>
              <a:t>&gt;</a:t>
            </a:r>
            <a:r>
              <a:rPr lang="en-US" sz="3200" dirty="0"/>
              <a:t> &gt;</a:t>
            </a:r>
            <a:endParaRPr lang="en-US" sz="28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then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 heard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&gt;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big splash.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Mhm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9706" y="3149025"/>
            <a:ext cx="679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1" y="101025"/>
            <a:ext cx="2315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0"/>
            <a:ext cx="7696200" cy="152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1488B"/>
                </a:solidFill>
              </a:rPr>
              <a:t>Pauses (unfilled)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581400" y="107921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5867400" y="457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4</a:t>
            </a:r>
          </a:p>
        </p:txBody>
      </p:sp>
    </p:spTree>
    <p:extLst>
      <p:ext uri="{BB962C8B-B14F-4D97-AF65-F5344CB8AC3E}">
        <p14:creationId xmlns:p14="http://schemas.microsoft.com/office/powerpoint/2010/main" val="1222245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1488B"/>
                </a:solidFill>
              </a:rPr>
              <a:t>Pauses (unfilled)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808" y="1401763"/>
            <a:ext cx="7086600" cy="271303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E  What is this?</a:t>
            </a:r>
            <a:endParaRPr lang="en-US" sz="800" dirty="0"/>
          </a:p>
          <a:p>
            <a:pPr>
              <a:buNone/>
              <a:tabLst>
                <a:tab pos="3205163" algn="l"/>
                <a:tab pos="4119563" algn="l"/>
              </a:tabLst>
            </a:pPr>
            <a:r>
              <a:rPr lang="en-US" dirty="0">
                <a:solidFill>
                  <a:srgbClr val="FF0000"/>
                </a:solidFill>
              </a:rPr>
              <a:t>:04</a:t>
            </a:r>
            <a:r>
              <a:rPr lang="en-US" dirty="0"/>
              <a:t>	OR	</a:t>
            </a:r>
            <a:r>
              <a:rPr lang="en-US" dirty="0">
                <a:solidFill>
                  <a:srgbClr val="FF0000"/>
                </a:solidFill>
              </a:rPr>
              <a:t>:  :04 </a:t>
            </a:r>
          </a:p>
          <a:p>
            <a:pPr>
              <a:buNone/>
            </a:pPr>
            <a:r>
              <a:rPr lang="en-US" dirty="0"/>
              <a:t>C  A truck.</a:t>
            </a:r>
          </a:p>
          <a:p>
            <a:pPr>
              <a:buNone/>
              <a:tabLst>
                <a:tab pos="3205163" algn="l"/>
                <a:tab pos="4119563" algn="l"/>
              </a:tabLst>
            </a:pPr>
            <a:r>
              <a:rPr lang="en-US" dirty="0">
                <a:solidFill>
                  <a:srgbClr val="FF0000"/>
                </a:solidFill>
              </a:rPr>
              <a:t>;03</a:t>
            </a:r>
            <a:r>
              <a:rPr lang="en-US" dirty="0"/>
              <a:t>	OR	</a:t>
            </a:r>
            <a:r>
              <a:rPr lang="en-US" dirty="0">
                <a:solidFill>
                  <a:srgbClr val="FF0000"/>
                </a:solidFill>
              </a:rPr>
              <a:t>;  :03</a:t>
            </a:r>
          </a:p>
          <a:p>
            <a:pPr>
              <a:buNone/>
            </a:pPr>
            <a:r>
              <a:rPr lang="en-US" dirty="0"/>
              <a:t>C  A red </a:t>
            </a:r>
            <a:r>
              <a:rPr lang="en-US" dirty="0">
                <a:solidFill>
                  <a:srgbClr val="FF0000"/>
                </a:solidFill>
              </a:rPr>
              <a:t>:02 </a:t>
            </a:r>
            <a:r>
              <a:rPr lang="en-US" dirty="0"/>
              <a:t>truck.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1" y="101025"/>
            <a:ext cx="2315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#9</a:t>
            </a:r>
          </a:p>
        </p:txBody>
      </p:sp>
    </p:spTree>
    <p:extLst>
      <p:ext uri="{BB962C8B-B14F-4D97-AF65-F5344CB8AC3E}">
        <p14:creationId xmlns:p14="http://schemas.microsoft.com/office/powerpoint/2010/main" val="23615817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0"/>
            <a:ext cx="7696200" cy="152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1488B"/>
                </a:solidFill>
              </a:rPr>
              <a:t>Omissions and Errors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429000" y="1079212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5867400" y="457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5</a:t>
            </a:r>
          </a:p>
        </p:txBody>
      </p:sp>
    </p:spTree>
    <p:extLst>
      <p:ext uri="{BB962C8B-B14F-4D97-AF65-F5344CB8AC3E}">
        <p14:creationId xmlns:p14="http://schemas.microsoft.com/office/powerpoint/2010/main" val="3419786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620000" cy="4525963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/>
              <a:t>C  And he climb</a:t>
            </a:r>
            <a:r>
              <a:rPr lang="en-US" dirty="0">
                <a:solidFill>
                  <a:srgbClr val="FF0000"/>
                </a:solidFill>
              </a:rPr>
              <a:t>/*</a:t>
            </a:r>
            <a:r>
              <a:rPr lang="en-US" dirty="0" err="1">
                <a:solidFill>
                  <a:srgbClr val="FF0000"/>
                </a:solidFill>
              </a:rPr>
              <a:t>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up that big wall to see the branch. 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C  "More the better to eat with you, my dear“ </a:t>
            </a:r>
            <a:r>
              <a:rPr lang="en-US" dirty="0">
                <a:solidFill>
                  <a:srgbClr val="FF0000"/>
                </a:solidFill>
              </a:rPr>
              <a:t>[EU]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  And the dog almost </a:t>
            </a:r>
            <a:r>
              <a:rPr lang="en-US" dirty="0">
                <a:solidFill>
                  <a:srgbClr val="FF0000"/>
                </a:solidFill>
              </a:rPr>
              <a:t>*got </a:t>
            </a:r>
            <a:r>
              <a:rPr lang="en-US" dirty="0"/>
              <a:t>stung by bee/s.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OR </a:t>
            </a:r>
            <a:r>
              <a:rPr lang="en-US" dirty="0">
                <a:solidFill>
                  <a:srgbClr val="FF0000"/>
                </a:solidFill>
              </a:rPr>
              <a:t>*was </a:t>
            </a:r>
            <a:r>
              <a:rPr lang="en-US" dirty="0">
                <a:solidFill>
                  <a:srgbClr val="00B050"/>
                </a:solidFill>
              </a:rPr>
              <a:t>almost stung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  And then my dad </a:t>
            </a:r>
            <a:r>
              <a:rPr lang="en-US" dirty="0">
                <a:solidFill>
                  <a:srgbClr val="7030A0"/>
                </a:solidFill>
              </a:rPr>
              <a:t>he </a:t>
            </a:r>
            <a:r>
              <a:rPr lang="en-US" dirty="0"/>
              <a:t>went to the store.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C  And then they went in this room where these </a:t>
            </a:r>
            <a:r>
              <a:rPr lang="en-US" dirty="0" err="1"/>
              <a:t>Oompa_Loompa</a:t>
            </a:r>
            <a:r>
              <a:rPr lang="en-US" dirty="0"/>
              <a:t>/s was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EW:were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work/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in</a:t>
            </a:r>
            <a:r>
              <a:rPr lang="en-US" dirty="0"/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11488B"/>
                </a:solidFill>
              </a:rPr>
              <a:t>Omissions and Errors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101025"/>
            <a:ext cx="251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#10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391400" cy="4525963"/>
          </a:xfrm>
        </p:spPr>
        <p:txBody>
          <a:bodyPr>
            <a:normAutofit fontScale="92500" lnSpcReduction="20000"/>
          </a:bodyPr>
          <a:lstStyle/>
          <a:p>
            <a:pPr marL="568325" lvl="0" indent="-568325">
              <a:buFont typeface="+mj-lt"/>
              <a:buAutoNum type="arabicParenR" startAt="6"/>
            </a:pPr>
            <a:r>
              <a:rPr lang="en-US" dirty="0"/>
              <a:t>C It/'s most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EW:mostly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because I told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on them.</a:t>
            </a:r>
          </a:p>
          <a:p>
            <a:pPr marL="568325" lvl="0" indent="-568325">
              <a:buFont typeface="+mj-lt"/>
              <a:buAutoNum type="arabicParenR" startAt="6"/>
            </a:pPr>
            <a:r>
              <a:rPr lang="en-US" dirty="0"/>
              <a:t>C He just </a:t>
            </a:r>
            <a:r>
              <a:rPr lang="en-US" dirty="0" err="1"/>
              <a:t>goed</a:t>
            </a:r>
            <a:r>
              <a:rPr lang="en-US" dirty="0" err="1">
                <a:solidFill>
                  <a:srgbClr val="FF0000"/>
                </a:solidFill>
              </a:rPr>
              <a:t>|go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EO:went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around and around and </a:t>
            </a:r>
            <a:r>
              <a:rPr lang="en-US" dirty="0" err="1"/>
              <a:t>telled</a:t>
            </a:r>
            <a:r>
              <a:rPr lang="en-US" dirty="0" err="1">
                <a:solidFill>
                  <a:srgbClr val="FF0000"/>
                </a:solidFill>
              </a:rPr>
              <a:t>|tell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EO:told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the whole story to all the other kid/s.</a:t>
            </a:r>
          </a:p>
          <a:p>
            <a:pPr marL="568325" lvl="0" indent="-568325">
              <a:buFont typeface="+mj-lt"/>
              <a:buAutoNum type="arabicParenR" startAt="6"/>
            </a:pPr>
            <a:r>
              <a:rPr lang="en-US" dirty="0"/>
              <a:t>C And then he hide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EW:hid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by a rock and went on the rock.</a:t>
            </a:r>
          </a:p>
          <a:p>
            <a:pPr marL="568325" lvl="0" indent="-568325">
              <a:buFont typeface="+mj-lt"/>
              <a:buAutoNum type="arabicParenR" startAt="6"/>
            </a:pPr>
            <a:r>
              <a:rPr lang="en-US" dirty="0"/>
              <a:t>C He did/</a:t>
            </a:r>
            <a:r>
              <a:rPr lang="en-US" dirty="0" err="1"/>
              <a:t>n’t</a:t>
            </a:r>
            <a:r>
              <a:rPr lang="en-US" dirty="0"/>
              <a:t> even know why </a:t>
            </a:r>
            <a:r>
              <a:rPr lang="en-US" dirty="0">
                <a:solidFill>
                  <a:srgbClr val="FF0000"/>
                </a:solidFill>
              </a:rPr>
              <a:t>her[</a:t>
            </a:r>
            <a:r>
              <a:rPr lang="en-US" dirty="0" err="1">
                <a:solidFill>
                  <a:srgbClr val="FF0000"/>
                </a:solidFill>
              </a:rPr>
              <a:t>EP:she</a:t>
            </a:r>
            <a:r>
              <a:rPr lang="en-US" dirty="0">
                <a:solidFill>
                  <a:srgbClr val="FF0000"/>
                </a:solidFill>
              </a:rPr>
              <a:t>] </a:t>
            </a:r>
            <a:r>
              <a:rPr lang="en-US" dirty="0"/>
              <a:t>was named Sue.</a:t>
            </a:r>
          </a:p>
          <a:p>
            <a:pPr marL="568325" indent="-568325">
              <a:buFont typeface="+mj-lt"/>
              <a:buAutoNum type="arabicParenR" startAt="6"/>
            </a:pPr>
            <a:r>
              <a:rPr lang="en-US" dirty="0"/>
              <a:t>C He did/</a:t>
            </a:r>
            <a:r>
              <a:rPr lang="en-US" dirty="0" err="1"/>
              <a:t>n’t</a:t>
            </a:r>
            <a:r>
              <a:rPr lang="en-US" dirty="0"/>
              <a:t> even know why </a:t>
            </a:r>
            <a:r>
              <a:rPr lang="en-US" dirty="0">
                <a:solidFill>
                  <a:srgbClr val="7030A0"/>
                </a:solidFill>
              </a:rPr>
              <a:t>her XX </a:t>
            </a:r>
            <a:r>
              <a:rPr lang="en-US" dirty="0"/>
              <a:t>named Sue.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11488B"/>
                </a:solidFill>
              </a:rPr>
              <a:t>Omissions and Errors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101025"/>
            <a:ext cx="251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620000" cy="4525963"/>
          </a:xfrm>
        </p:spPr>
        <p:txBody>
          <a:bodyPr>
            <a:normAutofit fontScale="92500" lnSpcReduction="10000"/>
          </a:bodyPr>
          <a:lstStyle/>
          <a:p>
            <a:pPr marL="630238" lvl="0" indent="-630238">
              <a:buFont typeface="+mj-lt"/>
              <a:buAutoNum type="arabicParenR" startAt="11"/>
            </a:pPr>
            <a:r>
              <a:rPr lang="en-US" dirty="0"/>
              <a:t>C When he </a:t>
            </a:r>
            <a:r>
              <a:rPr lang="en-US" dirty="0">
                <a:solidFill>
                  <a:srgbClr val="7030A0"/>
                </a:solidFill>
              </a:rPr>
              <a:t>look </a:t>
            </a:r>
            <a:r>
              <a:rPr lang="en-US" dirty="0"/>
              <a:t>at himself </a:t>
            </a:r>
            <a:r>
              <a:rPr lang="en-US" dirty="0">
                <a:solidFill>
                  <a:srgbClr val="7030A0"/>
                </a:solidFill>
              </a:rPr>
              <a:t>at</a:t>
            </a:r>
            <a:r>
              <a:rPr lang="en-US" dirty="0"/>
              <a:t> the mirror he </a:t>
            </a:r>
            <a:r>
              <a:rPr lang="en-US" dirty="0">
                <a:solidFill>
                  <a:srgbClr val="7030A0"/>
                </a:solidFill>
              </a:rPr>
              <a:t>think</a:t>
            </a:r>
            <a:r>
              <a:rPr lang="en-US" dirty="0"/>
              <a:t> he was fluffy </a:t>
            </a:r>
            <a:r>
              <a:rPr lang="en-US" dirty="0">
                <a:solidFill>
                  <a:srgbClr val="FF0000"/>
                </a:solidFill>
              </a:rPr>
              <a:t>[EU]</a:t>
            </a:r>
            <a:r>
              <a:rPr lang="en-US" dirty="0"/>
              <a:t>. </a:t>
            </a:r>
          </a:p>
          <a:p>
            <a:pPr marL="630238" lvl="0" indent="-630238">
              <a:buFont typeface="+mj-lt"/>
              <a:buAutoNum type="arabicParenR" startAt="11"/>
            </a:pPr>
            <a:r>
              <a:rPr lang="en-US" dirty="0"/>
              <a:t>C And when he was hold/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*the </a:t>
            </a:r>
            <a:r>
              <a:rPr lang="en-US" dirty="0"/>
              <a:t>umbrella, thorn/s go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EW:went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through it.</a:t>
            </a:r>
          </a:p>
          <a:p>
            <a:pPr marL="630238" lvl="0" indent="-630238">
              <a:buFont typeface="+mj-lt"/>
              <a:buAutoNum type="arabicParenR" startAt="11"/>
            </a:pPr>
            <a:r>
              <a:rPr lang="en-US" dirty="0"/>
              <a:t>C There were lot/s of </a:t>
            </a:r>
            <a:r>
              <a:rPr lang="en-US" dirty="0" err="1"/>
              <a:t>geeses</a:t>
            </a:r>
            <a:r>
              <a:rPr lang="en-US" dirty="0" err="1">
                <a:solidFill>
                  <a:srgbClr val="FF0000"/>
                </a:solidFill>
              </a:rPr>
              <a:t>|geese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EO:geese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there.</a:t>
            </a:r>
          </a:p>
          <a:p>
            <a:pPr marL="630238" lvl="0" indent="-630238">
              <a:buFont typeface="+mj-lt"/>
              <a:buAutoNum type="arabicParenR" startAt="11"/>
            </a:pPr>
            <a:r>
              <a:rPr lang="en-US" dirty="0"/>
              <a:t>C And he </a:t>
            </a:r>
            <a:r>
              <a:rPr lang="en-US" dirty="0">
                <a:solidFill>
                  <a:srgbClr val="FF0000"/>
                </a:solidFill>
              </a:rPr>
              <a:t>*is </a:t>
            </a:r>
            <a:r>
              <a:rPr lang="en-US" dirty="0"/>
              <a:t>go/</a:t>
            </a:r>
            <a:r>
              <a:rPr lang="en-US" dirty="0" err="1"/>
              <a:t>ing</a:t>
            </a:r>
            <a:r>
              <a:rPr lang="en-US" dirty="0"/>
              <a:t> tomorrow.     </a:t>
            </a:r>
            <a:r>
              <a:rPr lang="en-US" dirty="0">
                <a:solidFill>
                  <a:srgbClr val="00B050"/>
                </a:solidFill>
              </a:rPr>
              <a:t>OR </a:t>
            </a:r>
            <a:r>
              <a:rPr lang="en-US" dirty="0">
                <a:solidFill>
                  <a:srgbClr val="FF0000"/>
                </a:solidFill>
              </a:rPr>
              <a:t>he/*’s</a:t>
            </a:r>
          </a:p>
          <a:p>
            <a:pPr marL="630238" indent="-630238">
              <a:buFont typeface="+mj-lt"/>
              <a:buAutoNum type="arabicParenR" startAt="11"/>
            </a:pPr>
            <a:r>
              <a:rPr lang="en-US" dirty="0"/>
              <a:t>C And then him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EP:he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and I was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EW:were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 friend/s.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11488B"/>
                </a:solidFill>
              </a:rPr>
              <a:t>Omissions and Errors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101025"/>
            <a:ext cx="2514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34" y="1524000"/>
            <a:ext cx="7696200" cy="152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1488B"/>
                </a:solidFill>
              </a:rPr>
              <a:t>Putting it all together – </a:t>
            </a:r>
            <a:br>
              <a:rPr lang="en-US" dirty="0">
                <a:solidFill>
                  <a:srgbClr val="11488B"/>
                </a:solidFill>
              </a:rPr>
            </a:br>
            <a:r>
              <a:rPr lang="en-US" dirty="0">
                <a:solidFill>
                  <a:srgbClr val="11488B"/>
                </a:solidFill>
              </a:rPr>
              <a:t>symbols &amp; codes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429000" y="1079212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5867400" y="457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6</a:t>
            </a:r>
          </a:p>
        </p:txBody>
      </p:sp>
    </p:spTree>
    <p:extLst>
      <p:ext uri="{BB962C8B-B14F-4D97-AF65-F5344CB8AC3E}">
        <p14:creationId xmlns:p14="http://schemas.microsoft.com/office/powerpoint/2010/main" val="1934023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3800" dirty="0">
                <a:solidFill>
                  <a:srgbClr val="11488B"/>
                </a:solidFill>
              </a:rPr>
              <a:t>Putting it all together – symbols &amp; codes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16501"/>
              </p:ext>
            </p:extLst>
          </p:nvPr>
        </p:nvGraphicFramePr>
        <p:xfrm>
          <a:off x="1447800" y="1325562"/>
          <a:ext cx="6781800" cy="4917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CONVENTION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LETTER</a:t>
                      </a: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:  </a:t>
                      </a:r>
                      <a:r>
                        <a:rPr lang="en-US" sz="2000" b="0" dirty="0">
                          <a:effectLst/>
                          <a:latin typeface="+mn-lt"/>
                        </a:rPr>
                        <a:t>or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 </a:t>
                      </a:r>
                      <a:r>
                        <a:rPr lang="en-US" sz="2400" dirty="0">
                          <a:effectLst/>
                          <a:latin typeface="+mn-lt"/>
                        </a:rPr>
                        <a:t>;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Between-utterance pause line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(   )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L =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Maze: repetition, reformulation, filled pause, revision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86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+mn-lt"/>
                        </a:rPr>
                        <a:t>((   ))</a:t>
                      </a: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indent="0"/>
                      <a:r>
                        <a:rPr lang="en-US" sz="2000" dirty="0"/>
                        <a:t>V = Parenthetical remark</a:t>
                      </a: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~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N = Intonation prompt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&gt;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P = Abandoned Utterance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/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15888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O = Bound morpheme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[EW:___]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C = Other error at the word level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_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A = Links words together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832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2000" dirty="0">
                        <a:latin typeface="+mn-lt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U = Timing line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38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+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 = Header information line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B = Speaker identification line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X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S = Unintelligible word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4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*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M = Omission;</a:t>
                      </a:r>
                      <a:r>
                        <a:rPr lang="en-US" sz="2000" baseline="0" dirty="0">
                          <a:effectLst/>
                          <a:latin typeface="+mn-lt"/>
                        </a:rPr>
                        <a:t> whole or part word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101025"/>
            <a:ext cx="254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1488B"/>
                </a:solidFill>
              </a:rPr>
              <a:t>C-Unit 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7620000" cy="5334000"/>
          </a:xfrm>
        </p:spPr>
        <p:txBody>
          <a:bodyPr>
            <a:normAutofit fontScale="92500" lnSpcReduction="20000"/>
          </a:bodyPr>
          <a:lstStyle/>
          <a:p>
            <a:pPr marL="400050" lvl="1" indent="-400050">
              <a:buFont typeface="+mj-lt"/>
              <a:buAutoNum type="arabicParenR"/>
            </a:pPr>
            <a:r>
              <a:rPr lang="en-US" dirty="0"/>
              <a:t>My brother went to a store    and my mom and dad went to a different store    and I went to my friend/z house.</a:t>
            </a:r>
          </a:p>
          <a:p>
            <a:pPr marL="400050" lvl="1" indent="-400050">
              <a:buFont typeface="+mj-lt"/>
              <a:buAutoNum type="arabicParenR"/>
            </a:pPr>
            <a:r>
              <a:rPr lang="en-US" dirty="0"/>
              <a:t>When I went to my friend/z house, my brother and parent/s went to the store.</a:t>
            </a:r>
          </a:p>
          <a:p>
            <a:pPr marL="400050" lvl="1" indent="-400050">
              <a:buFont typeface="+mj-lt"/>
              <a:buAutoNum type="arabicParenR"/>
            </a:pPr>
            <a:r>
              <a:rPr lang="en-US" dirty="0"/>
              <a:t>My brother went to the store    and my mom and dad did too.</a:t>
            </a:r>
          </a:p>
          <a:p>
            <a:pPr marL="400050" lvl="1" indent="-400050">
              <a:buFont typeface="+mj-lt"/>
              <a:buAutoNum type="arabicParenR"/>
            </a:pPr>
            <a:r>
              <a:rPr lang="en-US" dirty="0"/>
              <a:t>She look/</a:t>
            </a:r>
            <a:r>
              <a:rPr lang="en-US" dirty="0" err="1"/>
              <a:t>ed</a:t>
            </a:r>
            <a:r>
              <a:rPr lang="en-US" dirty="0"/>
              <a:t> in the refrigerator and look/</a:t>
            </a:r>
            <a:r>
              <a:rPr lang="en-US" dirty="0" err="1"/>
              <a:t>ed</a:t>
            </a:r>
            <a:r>
              <a:rPr lang="en-US" dirty="0"/>
              <a:t> in the freezer.</a:t>
            </a:r>
          </a:p>
          <a:p>
            <a:pPr marL="400050" lvl="1" indent="-400050">
              <a:buFont typeface="+mj-lt"/>
              <a:buAutoNum type="arabicParenR"/>
            </a:pPr>
            <a:r>
              <a:rPr lang="en-US" dirty="0"/>
              <a:t>Her mom bought some flower/s    then her dad did too.</a:t>
            </a:r>
          </a:p>
          <a:p>
            <a:pPr marL="400050" lvl="1" indent="-400050">
              <a:buFont typeface="+mj-lt"/>
              <a:buAutoNum type="arabicParenR"/>
            </a:pPr>
            <a:r>
              <a:rPr lang="en-US" dirty="0"/>
              <a:t>And then the gnome said "Becoming a flower is/</a:t>
            </a:r>
            <a:r>
              <a:rPr lang="en-US" dirty="0" err="1"/>
              <a:t>n't</a:t>
            </a:r>
            <a:r>
              <a:rPr lang="en-US" dirty="0"/>
              <a:t> very easy    so make sure that/’s what you really want".</a:t>
            </a:r>
          </a:p>
        </p:txBody>
      </p:sp>
      <p:sp>
        <p:nvSpPr>
          <p:cNvPr id="4" name="Diagonal Stripe 3"/>
          <p:cNvSpPr/>
          <p:nvPr/>
        </p:nvSpPr>
        <p:spPr>
          <a:xfrm>
            <a:off x="6324600" y="4572000"/>
            <a:ext cx="1524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iagonal Stripe 4"/>
          <p:cNvSpPr/>
          <p:nvPr/>
        </p:nvSpPr>
        <p:spPr>
          <a:xfrm>
            <a:off x="5334000" y="1676400"/>
            <a:ext cx="1524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iagonal Stripe 5"/>
          <p:cNvSpPr/>
          <p:nvPr/>
        </p:nvSpPr>
        <p:spPr>
          <a:xfrm>
            <a:off x="5925845" y="3124200"/>
            <a:ext cx="1524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iagonal Stripe 6"/>
          <p:cNvSpPr/>
          <p:nvPr/>
        </p:nvSpPr>
        <p:spPr>
          <a:xfrm>
            <a:off x="5638800" y="1371600"/>
            <a:ext cx="1524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iagonal Stripe 7"/>
          <p:cNvSpPr/>
          <p:nvPr/>
        </p:nvSpPr>
        <p:spPr>
          <a:xfrm>
            <a:off x="3276600" y="5562600"/>
            <a:ext cx="1524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89972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1" y="1010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3800" dirty="0">
                <a:solidFill>
                  <a:srgbClr val="11488B"/>
                </a:solidFill>
              </a:rPr>
              <a:t>Putting it all together – symbols &amp; codes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47135"/>
              </p:ext>
            </p:extLst>
          </p:nvPr>
        </p:nvGraphicFramePr>
        <p:xfrm>
          <a:off x="1447800" y="1295400"/>
          <a:ext cx="6781800" cy="4915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2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8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CONVENTION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LETTER</a:t>
                      </a: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%</a:t>
                      </a: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indent="0"/>
                      <a:r>
                        <a:rPr lang="en-US" sz="2000" dirty="0"/>
                        <a:t>X = Sound effect or idiosyncratic</a:t>
                      </a:r>
                      <a:r>
                        <a:rPr lang="en-US" sz="2000" baseline="0" dirty="0"/>
                        <a:t> form</a:t>
                      </a:r>
                      <a:endParaRPr lang="en-US" sz="2000" dirty="0"/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[EO:___]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R = Overgeneralization error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2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&lt;   &gt;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H = Overlapping speech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2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^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 = Interrupted utterance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2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. ! ? ^ &gt; ~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G = End of utterance punctuation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2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|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Q = Root identification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2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=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I = Comment line within text of transcript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2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XXX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T = Unintelligible</a:t>
                      </a:r>
                      <a:r>
                        <a:rPr lang="en-US" sz="2000" baseline="0" dirty="0">
                          <a:effectLst/>
                          <a:latin typeface="+mn-lt"/>
                        </a:rPr>
                        <a:t> utterance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2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[EU]</a:t>
                      </a:r>
                      <a:endParaRPr lang="en-US" sz="2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F = Error at the utterance level</a:t>
                      </a: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932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{   }</a:t>
                      </a: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 = Transcriber comment within utterance</a:t>
                      </a: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932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XX</a:t>
                      </a: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 = Unintelligible segment</a:t>
                      </a: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3240591632"/>
                  </a:ext>
                </a:extLst>
              </a:tr>
              <a:tr h="3932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[EP:___]</a:t>
                      </a: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X = Pronoun error</a:t>
                      </a: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1858790015"/>
                  </a:ext>
                </a:extLst>
              </a:tr>
              <a:tr h="3932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[EW]</a:t>
                      </a:r>
                    </a:p>
                  </a:txBody>
                  <a:tcPr marL="53223" marR="53223" marT="0" marB="0" anchor="ctr"/>
                </a:tc>
                <a:tc>
                  <a:txBody>
                    <a:bodyPr/>
                    <a:lstStyle/>
                    <a:p>
                      <a:pPr marL="168275" marR="0" lvl="1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Y = Extraneous word</a:t>
                      </a:r>
                    </a:p>
                  </a:txBody>
                  <a:tcPr marL="53223" marR="53223" marT="0" marB="0" anchor="ctr"/>
                </a:tc>
                <a:extLst>
                  <a:ext uri="{0D108BD9-81ED-4DB2-BD59-A6C34878D82A}">
                    <a16:rowId xmlns:a16="http://schemas.microsoft.com/office/drawing/2014/main" val="230783743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101025"/>
            <a:ext cx="254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#11</a:t>
            </a:r>
          </a:p>
        </p:txBody>
      </p:sp>
    </p:spTree>
    <p:extLst>
      <p:ext uri="{BB962C8B-B14F-4D97-AF65-F5344CB8AC3E}">
        <p14:creationId xmlns:p14="http://schemas.microsoft.com/office/powerpoint/2010/main" val="38075832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34" y="1524000"/>
            <a:ext cx="7696200" cy="152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1488B"/>
                </a:solidFill>
              </a:rPr>
              <a:t>Putting it all together – </a:t>
            </a:r>
            <a:br>
              <a:rPr lang="en-US" dirty="0">
                <a:solidFill>
                  <a:srgbClr val="11488B"/>
                </a:solidFill>
              </a:rPr>
            </a:br>
            <a:r>
              <a:rPr lang="en-US" dirty="0">
                <a:solidFill>
                  <a:srgbClr val="11488B"/>
                </a:solidFill>
              </a:rPr>
              <a:t>sample transcript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429000" y="1079212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5867400" y="457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7</a:t>
            </a:r>
          </a:p>
        </p:txBody>
      </p:sp>
    </p:spTree>
    <p:extLst>
      <p:ext uri="{BB962C8B-B14F-4D97-AF65-F5344CB8AC3E}">
        <p14:creationId xmlns:p14="http://schemas.microsoft.com/office/powerpoint/2010/main" val="662544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848600" cy="4571999"/>
          </a:xfrm>
        </p:spPr>
        <p:txBody>
          <a:bodyPr>
            <a:normAutofit fontScale="85000" lnSpcReduction="10000"/>
          </a:bodyPr>
          <a:lstStyle/>
          <a:p>
            <a:pPr marL="684213" indent="-684213">
              <a:buNone/>
              <a:tabLst>
                <a:tab pos="684213" algn="l"/>
              </a:tabLst>
            </a:pPr>
            <a:r>
              <a:rPr lang="en-US" dirty="0"/>
              <a:t>12	C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Um he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they look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/>
              <a:t>ed</a:t>
            </a:r>
            <a:r>
              <a:rPr lang="en-US" dirty="0"/>
              <a:t> in the jar in the morning.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dirty="0"/>
              <a:t>13	C And the frog was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/>
              <a:t>n't</a:t>
            </a:r>
            <a:r>
              <a:rPr lang="en-US" dirty="0"/>
              <a:t> there.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dirty="0"/>
              <a:t>14	;02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dirty="0"/>
              <a:t>15	C He call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/>
              <a:t>ed</a:t>
            </a:r>
            <a:r>
              <a:rPr lang="en-US" dirty="0"/>
              <a:t>, “Frog, frog, where </a:t>
            </a:r>
            <a:r>
              <a:rPr lang="en-US" dirty="0">
                <a:solidFill>
                  <a:srgbClr val="FF0000"/>
                </a:solidFill>
              </a:rPr>
              <a:t>*are</a:t>
            </a:r>
            <a:r>
              <a:rPr lang="en-US" dirty="0"/>
              <a:t> you frog”?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dirty="0"/>
              <a:t>16	C And then they were look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*in </a:t>
            </a:r>
            <a:r>
              <a:rPr lang="en-US" dirty="0"/>
              <a:t>the hole.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dirty="0"/>
              <a:t>17	C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And um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and the dog look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/>
              <a:t>ed</a:t>
            </a:r>
            <a:r>
              <a:rPr lang="en-US" dirty="0"/>
              <a:t> in the bee</a:t>
            </a:r>
            <a:r>
              <a:rPr lang="en-US" dirty="0">
                <a:solidFill>
                  <a:srgbClr val="FF0000"/>
                </a:solidFill>
              </a:rPr>
              <a:t>/z</a:t>
            </a:r>
            <a:r>
              <a:rPr lang="en-US" dirty="0"/>
              <a:t> hive.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dirty="0"/>
              <a:t>18	C And the dog almost got stung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by a bee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by lot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/>
              <a:t>s of flying bee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/>
              <a:t>s.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dirty="0"/>
              <a:t>19	C  And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um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the boy look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/>
              <a:t>ed</a:t>
            </a:r>
            <a:r>
              <a:rPr lang="en-US" dirty="0"/>
              <a:t> in the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/>
              <a:t>uh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/>
              <a:t>tree.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>
                <a:solidFill>
                  <a:srgbClr val="11488B"/>
                </a:solidFill>
              </a:rPr>
              <a:t>Putting it all together – sample transcript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101025"/>
            <a:ext cx="254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17638"/>
            <a:ext cx="8001000" cy="5181599"/>
          </a:xfrm>
        </p:spPr>
        <p:txBody>
          <a:bodyPr>
            <a:noAutofit/>
          </a:bodyPr>
          <a:lstStyle/>
          <a:p>
            <a:pPr marL="684213" indent="-684213">
              <a:buNone/>
              <a:tabLst>
                <a:tab pos="684213" algn="l"/>
              </a:tabLst>
            </a:pPr>
            <a:r>
              <a:rPr lang="en-US" sz="2700" dirty="0"/>
              <a:t>20	C  </a:t>
            </a:r>
            <a:r>
              <a:rPr lang="en-US" sz="2700" dirty="0">
                <a:solidFill>
                  <a:srgbClr val="FF0000"/>
                </a:solidFill>
              </a:rPr>
              <a:t>(</a:t>
            </a:r>
            <a:r>
              <a:rPr lang="en-US" sz="2700" dirty="0"/>
              <a:t>And </a:t>
            </a:r>
            <a:r>
              <a:rPr lang="en-US" sz="2700" dirty="0" err="1"/>
              <a:t>th</a:t>
            </a:r>
            <a:r>
              <a:rPr lang="en-US" sz="2700" dirty="0">
                <a:solidFill>
                  <a:srgbClr val="FF0000"/>
                </a:solidFill>
              </a:rPr>
              <a:t>*)</a:t>
            </a:r>
            <a:r>
              <a:rPr lang="en-US" sz="2700" dirty="0"/>
              <a:t> but then he look</a:t>
            </a:r>
            <a:r>
              <a:rPr lang="en-US" sz="2700" dirty="0">
                <a:solidFill>
                  <a:srgbClr val="FF0000"/>
                </a:solidFill>
              </a:rPr>
              <a:t>/</a:t>
            </a:r>
            <a:r>
              <a:rPr lang="en-US" sz="2700" dirty="0" err="1"/>
              <a:t>ed</a:t>
            </a:r>
            <a:r>
              <a:rPr lang="en-US" sz="2700" dirty="0"/>
              <a:t> out.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sz="2700" dirty="0"/>
              <a:t>21	C  And there was </a:t>
            </a:r>
            <a:r>
              <a:rPr lang="en-US" sz="2700" dirty="0">
                <a:solidFill>
                  <a:srgbClr val="FF0000"/>
                </a:solidFill>
              </a:rPr>
              <a:t>a[</a:t>
            </a:r>
            <a:r>
              <a:rPr lang="en-US" sz="2700" dirty="0" err="1">
                <a:solidFill>
                  <a:srgbClr val="FF0000"/>
                </a:solidFill>
              </a:rPr>
              <a:t>EW:an</a:t>
            </a:r>
            <a:r>
              <a:rPr lang="en-US" sz="2700" dirty="0">
                <a:solidFill>
                  <a:srgbClr val="FF0000"/>
                </a:solidFill>
              </a:rPr>
              <a:t>]</a:t>
            </a:r>
            <a:r>
              <a:rPr lang="en-US" sz="2700" dirty="0"/>
              <a:t> owl :02 chase</a:t>
            </a:r>
            <a:r>
              <a:rPr lang="en-US" sz="2700" dirty="0">
                <a:solidFill>
                  <a:srgbClr val="FF0000"/>
                </a:solidFill>
              </a:rPr>
              <a:t>/</a:t>
            </a:r>
            <a:r>
              <a:rPr lang="en-US" sz="2700" dirty="0" err="1"/>
              <a:t>ing</a:t>
            </a:r>
            <a:r>
              <a:rPr lang="en-US" sz="2700" dirty="0"/>
              <a:t> him.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sz="2700" dirty="0"/>
              <a:t>22	C  And then he </a:t>
            </a:r>
            <a:r>
              <a:rPr lang="en-US" sz="2700" dirty="0" err="1">
                <a:solidFill>
                  <a:srgbClr val="FF0000"/>
                </a:solidFill>
              </a:rPr>
              <a:t>hided|hide</a:t>
            </a:r>
            <a:r>
              <a:rPr lang="en-US" sz="2700" dirty="0">
                <a:solidFill>
                  <a:srgbClr val="FF0000"/>
                </a:solidFill>
              </a:rPr>
              <a:t>[</a:t>
            </a:r>
            <a:r>
              <a:rPr lang="en-US" sz="2700" dirty="0" err="1">
                <a:solidFill>
                  <a:srgbClr val="FF0000"/>
                </a:solidFill>
              </a:rPr>
              <a:t>EO:hid</a:t>
            </a:r>
            <a:r>
              <a:rPr lang="en-US" sz="2700" dirty="0">
                <a:solidFill>
                  <a:srgbClr val="FF0000"/>
                </a:solidFill>
              </a:rPr>
              <a:t>] </a:t>
            </a:r>
            <a:r>
              <a:rPr lang="en-US" sz="2700" dirty="0"/>
              <a:t>by a rock,      and went on the rock.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sz="2700" dirty="0"/>
              <a:t>23	C  But what he thought was a tree branch </a:t>
            </a:r>
            <a:r>
              <a:rPr lang="en-US" sz="2700" dirty="0">
                <a:solidFill>
                  <a:srgbClr val="FF0000"/>
                </a:solidFill>
              </a:rPr>
              <a:t>[EU]</a:t>
            </a:r>
            <a:r>
              <a:rPr lang="en-US" sz="2700" dirty="0"/>
              <a:t>.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sz="2700" dirty="0"/>
              <a:t>24	C  And he went on it.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sz="2700" dirty="0"/>
              <a:t>25	C  But it was a :05 </a:t>
            </a:r>
            <a:r>
              <a:rPr lang="en-US" sz="2700" dirty="0">
                <a:solidFill>
                  <a:srgbClr val="FF0000"/>
                </a:solidFill>
              </a:rPr>
              <a:t>(</a:t>
            </a:r>
            <a:r>
              <a:rPr lang="en-US" sz="2700" dirty="0"/>
              <a:t>um</a:t>
            </a:r>
            <a:r>
              <a:rPr lang="en-US" sz="2700" dirty="0">
                <a:solidFill>
                  <a:srgbClr val="FF0000"/>
                </a:solidFill>
              </a:rPr>
              <a:t>)&gt;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sz="2700" dirty="0"/>
              <a:t>26	C  And then a dog</a:t>
            </a:r>
            <a:r>
              <a:rPr lang="en-US" sz="2700" dirty="0">
                <a:solidFill>
                  <a:srgbClr val="FF0000"/>
                </a:solidFill>
              </a:rPr>
              <a:t>/</a:t>
            </a:r>
            <a:r>
              <a:rPr lang="en-US" sz="2700" dirty="0"/>
              <a:t>s</a:t>
            </a:r>
            <a:r>
              <a:rPr lang="en-US" sz="2700" dirty="0">
                <a:solidFill>
                  <a:srgbClr val="FF0000"/>
                </a:solidFill>
              </a:rPr>
              <a:t>[</a:t>
            </a:r>
            <a:r>
              <a:rPr lang="en-US" sz="2700" dirty="0" err="1">
                <a:solidFill>
                  <a:srgbClr val="FF0000"/>
                </a:solidFill>
              </a:rPr>
              <a:t>EW:dog</a:t>
            </a:r>
            <a:r>
              <a:rPr lang="en-US" sz="2700" dirty="0">
                <a:solidFill>
                  <a:srgbClr val="FF0000"/>
                </a:solidFill>
              </a:rPr>
              <a:t>]</a:t>
            </a:r>
            <a:r>
              <a:rPr lang="en-US" sz="2700" dirty="0"/>
              <a:t> bark</a:t>
            </a:r>
            <a:r>
              <a:rPr lang="en-US" sz="2700" dirty="0">
                <a:solidFill>
                  <a:srgbClr val="FF0000"/>
                </a:solidFill>
              </a:rPr>
              <a:t>/</a:t>
            </a:r>
            <a:r>
              <a:rPr lang="en-US" sz="2700" dirty="0" err="1"/>
              <a:t>ed</a:t>
            </a:r>
            <a:r>
              <a:rPr lang="en-US" sz="2700" dirty="0"/>
              <a:t> at him.</a:t>
            </a:r>
          </a:p>
          <a:p>
            <a:pPr marL="684213" indent="-684213">
              <a:buNone/>
              <a:tabLst>
                <a:tab pos="684213" algn="l"/>
              </a:tabLst>
            </a:pPr>
            <a:r>
              <a:rPr lang="en-US" sz="2700" dirty="0"/>
              <a:t>27	C  And then he stop</a:t>
            </a:r>
            <a:r>
              <a:rPr lang="en-US" sz="2700" dirty="0">
                <a:solidFill>
                  <a:srgbClr val="FF0000"/>
                </a:solidFill>
              </a:rPr>
              <a:t>/</a:t>
            </a:r>
            <a:r>
              <a:rPr lang="en-US" sz="2700" dirty="0" err="1"/>
              <a:t>ed</a:t>
            </a:r>
            <a:r>
              <a:rPr lang="en-US" sz="2700" dirty="0"/>
              <a:t> at </a:t>
            </a:r>
            <a:r>
              <a:rPr lang="en-US" sz="2700" dirty="0">
                <a:solidFill>
                  <a:srgbClr val="FF0000"/>
                </a:solidFill>
              </a:rPr>
              <a:t>*the</a:t>
            </a:r>
            <a:r>
              <a:rPr lang="en-US" sz="2700" dirty="0"/>
              <a:t> edge </a:t>
            </a:r>
            <a:r>
              <a:rPr lang="en-US" sz="2700" dirty="0">
                <a:solidFill>
                  <a:srgbClr val="FF0000"/>
                </a:solidFill>
              </a:rPr>
              <a:t>(</a:t>
            </a:r>
            <a:r>
              <a:rPr lang="en-US" sz="2700" dirty="0"/>
              <a:t>of</a:t>
            </a:r>
            <a:r>
              <a:rPr lang="en-US" sz="2700" dirty="0">
                <a:solidFill>
                  <a:srgbClr val="FF0000"/>
                </a:solidFill>
              </a:rPr>
              <a:t>)</a:t>
            </a:r>
            <a:r>
              <a:rPr lang="en-US" sz="2700" dirty="0"/>
              <a:t> of a cliff.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>
                <a:solidFill>
                  <a:srgbClr val="11488B"/>
                </a:solidFill>
              </a:rPr>
              <a:t>Putting it all together – sample transcript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101025"/>
            <a:ext cx="254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#12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8001000" cy="5029200"/>
          </a:xfrm>
        </p:spPr>
        <p:txBody>
          <a:bodyPr>
            <a:noAutofit/>
          </a:bodyPr>
          <a:lstStyle/>
          <a:p>
            <a:pPr marL="684213" indent="-684213">
              <a:spcBef>
                <a:spcPts val="500"/>
              </a:spcBef>
              <a:buNone/>
              <a:tabLst>
                <a:tab pos="684213" algn="l"/>
              </a:tabLst>
            </a:pPr>
            <a:r>
              <a:rPr lang="en-US" sz="2700" dirty="0"/>
              <a:t>28	C  </a:t>
            </a:r>
            <a:r>
              <a:rPr lang="en-US" sz="2700" dirty="0">
                <a:solidFill>
                  <a:srgbClr val="FF0000"/>
                </a:solidFill>
              </a:rPr>
              <a:t>(</a:t>
            </a:r>
            <a:r>
              <a:rPr lang="en-US" sz="2700" dirty="0"/>
              <a:t>And um</a:t>
            </a:r>
            <a:r>
              <a:rPr lang="en-US" sz="2700" dirty="0">
                <a:solidFill>
                  <a:srgbClr val="FF0000"/>
                </a:solidFill>
              </a:rPr>
              <a:t>)</a:t>
            </a:r>
            <a:r>
              <a:rPr lang="en-US" sz="2700" dirty="0"/>
              <a:t> and then they fell in a pond.</a:t>
            </a:r>
          </a:p>
          <a:p>
            <a:pPr marL="684213" indent="-684213">
              <a:spcBef>
                <a:spcPts val="500"/>
              </a:spcBef>
              <a:buNone/>
              <a:tabLst>
                <a:tab pos="684213" algn="l"/>
              </a:tabLst>
            </a:pPr>
            <a:r>
              <a:rPr lang="en-US" sz="2700" dirty="0"/>
              <a:t>29	C  And then </a:t>
            </a:r>
            <a:r>
              <a:rPr lang="en-US" sz="2700" dirty="0">
                <a:solidFill>
                  <a:srgbClr val="FF0000"/>
                </a:solidFill>
              </a:rPr>
              <a:t>(</a:t>
            </a:r>
            <a:r>
              <a:rPr lang="en-US" sz="2700" dirty="0"/>
              <a:t>they fell</a:t>
            </a:r>
            <a:r>
              <a:rPr lang="en-US" sz="2700" dirty="0">
                <a:solidFill>
                  <a:srgbClr val="FF0000"/>
                </a:solidFill>
              </a:rPr>
              <a:t>)</a:t>
            </a:r>
            <a:r>
              <a:rPr lang="en-US" sz="2700" dirty="0"/>
              <a:t> they heard a noise.</a:t>
            </a:r>
          </a:p>
          <a:p>
            <a:pPr marL="684213" indent="-684213">
              <a:spcBef>
                <a:spcPts val="500"/>
              </a:spcBef>
              <a:buNone/>
              <a:tabLst>
                <a:tab pos="684213" algn="l"/>
              </a:tabLst>
            </a:pPr>
            <a:r>
              <a:rPr lang="en-US" sz="2700" dirty="0"/>
              <a:t>30	C  And then they</a:t>
            </a:r>
            <a:r>
              <a:rPr lang="en-US" sz="2700" dirty="0">
                <a:solidFill>
                  <a:srgbClr val="FF0000"/>
                </a:solidFill>
              </a:rPr>
              <a:t>&gt;</a:t>
            </a:r>
          </a:p>
          <a:p>
            <a:pPr marL="684213" indent="-684213">
              <a:spcBef>
                <a:spcPts val="500"/>
              </a:spcBef>
              <a:buNone/>
              <a:tabLst>
                <a:tab pos="684213" algn="l"/>
              </a:tabLst>
            </a:pPr>
            <a:r>
              <a:rPr lang="en-US" sz="2700" dirty="0"/>
              <a:t>31	C  And by a dead tree </a:t>
            </a:r>
            <a:r>
              <a:rPr lang="en-US" sz="2700" dirty="0">
                <a:solidFill>
                  <a:srgbClr val="FF0000"/>
                </a:solidFill>
              </a:rPr>
              <a:t>[EU]</a:t>
            </a:r>
            <a:r>
              <a:rPr lang="en-US" sz="2700" dirty="0"/>
              <a:t>.</a:t>
            </a:r>
          </a:p>
          <a:p>
            <a:pPr marL="684213" indent="-684213">
              <a:spcBef>
                <a:spcPts val="500"/>
              </a:spcBef>
              <a:buNone/>
              <a:tabLst>
                <a:tab pos="684213" algn="l"/>
              </a:tabLst>
            </a:pPr>
            <a:r>
              <a:rPr lang="en-US" sz="2700" dirty="0"/>
              <a:t>32	C  And then they found </a:t>
            </a:r>
            <a:r>
              <a:rPr lang="en-US" sz="2700" dirty="0">
                <a:solidFill>
                  <a:srgbClr val="FF0000"/>
                </a:solidFill>
              </a:rPr>
              <a:t>(</a:t>
            </a:r>
            <a:r>
              <a:rPr lang="en-US" sz="2700" dirty="0"/>
              <a:t>um a</a:t>
            </a:r>
            <a:r>
              <a:rPr lang="en-US" sz="2700" dirty="0">
                <a:solidFill>
                  <a:srgbClr val="FF0000"/>
                </a:solidFill>
              </a:rPr>
              <a:t>)</a:t>
            </a:r>
            <a:r>
              <a:rPr lang="en-US" sz="2700" dirty="0"/>
              <a:t> the frog and a mommy and a baby frog.</a:t>
            </a:r>
          </a:p>
          <a:p>
            <a:pPr marL="684213" indent="-684213">
              <a:spcBef>
                <a:spcPts val="500"/>
              </a:spcBef>
              <a:buNone/>
              <a:tabLst>
                <a:tab pos="684213" algn="l"/>
              </a:tabLst>
            </a:pPr>
            <a:r>
              <a:rPr lang="en-US" sz="2700" dirty="0"/>
              <a:t>33	C  And then there </a:t>
            </a:r>
            <a:r>
              <a:rPr lang="en-US" sz="2700" dirty="0">
                <a:solidFill>
                  <a:srgbClr val="FF0000"/>
                </a:solidFill>
              </a:rPr>
              <a:t>is[</a:t>
            </a:r>
            <a:r>
              <a:rPr lang="en-US" sz="2700" dirty="0" err="1">
                <a:solidFill>
                  <a:srgbClr val="FF0000"/>
                </a:solidFill>
              </a:rPr>
              <a:t>EW:was</a:t>
            </a:r>
            <a:r>
              <a:rPr lang="en-US" sz="2700" dirty="0">
                <a:solidFill>
                  <a:srgbClr val="FF0000"/>
                </a:solidFill>
              </a:rPr>
              <a:t>]</a:t>
            </a:r>
            <a:r>
              <a:rPr lang="en-US" sz="2700" dirty="0"/>
              <a:t> one that :03 hop</a:t>
            </a:r>
            <a:r>
              <a:rPr lang="en-US" sz="2700" dirty="0">
                <a:solidFill>
                  <a:srgbClr val="FF0000"/>
                </a:solidFill>
              </a:rPr>
              <a:t>/</a:t>
            </a:r>
            <a:r>
              <a:rPr lang="en-US" sz="2700" dirty="0" err="1"/>
              <a:t>ed</a:t>
            </a:r>
            <a:r>
              <a:rPr lang="en-US" sz="2700" dirty="0"/>
              <a:t> to him.</a:t>
            </a:r>
          </a:p>
          <a:p>
            <a:pPr marL="684213" indent="-684213">
              <a:spcBef>
                <a:spcPts val="500"/>
              </a:spcBef>
              <a:buNone/>
              <a:tabLst>
                <a:tab pos="684213" algn="l"/>
              </a:tabLst>
            </a:pPr>
            <a:r>
              <a:rPr lang="en-US" sz="2700" dirty="0"/>
              <a:t>34	C  And he </a:t>
            </a:r>
            <a:r>
              <a:rPr lang="en-US" sz="2700" dirty="0" err="1"/>
              <a:t>holded</a:t>
            </a:r>
            <a:r>
              <a:rPr lang="en-US" sz="2700" dirty="0" err="1">
                <a:solidFill>
                  <a:srgbClr val="FF0000"/>
                </a:solidFill>
              </a:rPr>
              <a:t>|hold</a:t>
            </a:r>
            <a:r>
              <a:rPr lang="en-US" sz="2700" dirty="0">
                <a:solidFill>
                  <a:srgbClr val="FF0000"/>
                </a:solidFill>
              </a:rPr>
              <a:t>[</a:t>
            </a:r>
            <a:r>
              <a:rPr lang="en-US" sz="2700" dirty="0" err="1">
                <a:solidFill>
                  <a:srgbClr val="FF0000"/>
                </a:solidFill>
              </a:rPr>
              <a:t>EO:held</a:t>
            </a:r>
            <a:r>
              <a:rPr lang="en-US" sz="2700" dirty="0">
                <a:solidFill>
                  <a:srgbClr val="FF0000"/>
                </a:solidFill>
              </a:rPr>
              <a:t>]</a:t>
            </a:r>
            <a:r>
              <a:rPr lang="en-US" sz="2700" dirty="0"/>
              <a:t> one.</a:t>
            </a:r>
          </a:p>
          <a:p>
            <a:pPr marL="684213" indent="-684213">
              <a:spcBef>
                <a:spcPts val="500"/>
              </a:spcBef>
              <a:buNone/>
              <a:tabLst>
                <a:tab pos="684213" algn="l"/>
              </a:tabLst>
            </a:pPr>
            <a:r>
              <a:rPr lang="en-US" sz="2700" dirty="0"/>
              <a:t>35	;04</a:t>
            </a:r>
          </a:p>
          <a:p>
            <a:pPr marL="684213" indent="-684213">
              <a:spcBef>
                <a:spcPts val="500"/>
              </a:spcBef>
              <a:buNone/>
              <a:tabLst>
                <a:tab pos="684213" algn="l"/>
              </a:tabLst>
            </a:pPr>
            <a:r>
              <a:rPr lang="en-US" sz="2700" dirty="0"/>
              <a:t>36	C  And he said “bye” to his frog.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>
                <a:solidFill>
                  <a:srgbClr val="11488B"/>
                </a:solidFill>
              </a:rPr>
              <a:t>Putting it all together – sample transcript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6600" y="101025"/>
            <a:ext cx="254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7800" y="1600200"/>
            <a:ext cx="7162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SALT Transcription </a:t>
            </a:r>
          </a:p>
          <a:p>
            <a:r>
              <a:rPr lang="en-US" dirty="0"/>
              <a:t>Practice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971800" y="4822825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SALT Software, LLC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94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1488B"/>
                </a:solidFill>
              </a:rPr>
              <a:t>C-Unit 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7620000" cy="5410200"/>
          </a:xfrm>
        </p:spPr>
        <p:txBody>
          <a:bodyPr>
            <a:normAutofit fontScale="92500"/>
          </a:bodyPr>
          <a:lstStyle/>
          <a:p>
            <a:pPr marL="914400" lvl="1" indent="-574675">
              <a:buFont typeface="+mj-lt"/>
              <a:buAutoNum type="arabicParenR" startAt="7"/>
              <a:tabLst>
                <a:tab pos="174625" algn="l"/>
              </a:tabLst>
            </a:pPr>
            <a:r>
              <a:rPr lang="en-US" dirty="0"/>
              <a:t>He said, “You need to work harder on thing/s like protecting the ball more and sharing it”.</a:t>
            </a:r>
          </a:p>
          <a:p>
            <a:pPr marL="914400" lvl="1" indent="-574675">
              <a:buFont typeface="+mj-lt"/>
              <a:buAutoNum type="arabicParenR" startAt="7"/>
              <a:tabLst>
                <a:tab pos="174625" algn="l"/>
              </a:tabLst>
            </a:pPr>
            <a:r>
              <a:rPr lang="en-US" sz="3100" dirty="0"/>
              <a:t>H</a:t>
            </a:r>
            <a:r>
              <a:rPr lang="en-US" dirty="0"/>
              <a:t>e was a very good dentist because his little drill made it so that the patient/s could/</a:t>
            </a:r>
            <a:r>
              <a:rPr lang="en-US" dirty="0" err="1"/>
              <a:t>n't</a:t>
            </a:r>
            <a:r>
              <a:rPr lang="en-US" dirty="0"/>
              <a:t> feel anything.</a:t>
            </a:r>
          </a:p>
          <a:p>
            <a:pPr marL="914400" lvl="1" indent="-574675">
              <a:buFont typeface="+mj-lt"/>
              <a:buAutoNum type="arabicParenR" startAt="7"/>
              <a:tabLst>
                <a:tab pos="174625" algn="l"/>
              </a:tabLst>
            </a:pPr>
            <a:r>
              <a:rPr lang="en-US" dirty="0"/>
              <a:t>You should study hard so you get good grade/s.</a:t>
            </a:r>
          </a:p>
          <a:p>
            <a:pPr marL="914400" lvl="1" indent="-574675">
              <a:buFont typeface="+mj-lt"/>
              <a:buAutoNum type="arabicParenR" startAt="7"/>
              <a:tabLst>
                <a:tab pos="174625" algn="l"/>
              </a:tabLst>
            </a:pPr>
            <a:r>
              <a:rPr lang="en-US" dirty="0"/>
              <a:t>So it/'s probably </a:t>
            </a:r>
            <a:r>
              <a:rPr lang="en-US" dirty="0" err="1"/>
              <a:t>Speed_Chess</a:t>
            </a:r>
            <a:r>
              <a:rPr lang="en-US" dirty="0"/>
              <a:t> that I usually play.</a:t>
            </a:r>
          </a:p>
          <a:p>
            <a:pPr marL="914400" lvl="1" indent="-574675">
              <a:buFont typeface="+mj-lt"/>
              <a:buAutoNum type="arabicParenR" startAt="7"/>
              <a:tabLst>
                <a:tab pos="174625" algn="l"/>
              </a:tabLst>
            </a:pPr>
            <a:r>
              <a:rPr lang="en-US" dirty="0"/>
              <a:t>And you just keep go/</a:t>
            </a:r>
            <a:r>
              <a:rPr lang="en-US" dirty="0" err="1"/>
              <a:t>ing</a:t>
            </a:r>
            <a:r>
              <a:rPr lang="en-US" dirty="0"/>
              <a:t> until one person win/3s by two point/s.</a:t>
            </a:r>
          </a:p>
          <a:p>
            <a:pPr marL="914400" lvl="1" indent="-574675">
              <a:buFont typeface="+mj-lt"/>
              <a:buAutoNum type="arabicParenR" startAt="7"/>
              <a:tabLst>
                <a:tab pos="174625" algn="l"/>
              </a:tabLst>
            </a:pPr>
            <a:r>
              <a:rPr lang="en-US" dirty="0"/>
              <a:t>There/'s also a thing called stealing     but we normally don't do this because some kid/s call it cheating.</a:t>
            </a:r>
          </a:p>
        </p:txBody>
      </p:sp>
      <p:sp>
        <p:nvSpPr>
          <p:cNvPr id="8" name="Diagonal Stripe 7"/>
          <p:cNvSpPr/>
          <p:nvPr/>
        </p:nvSpPr>
        <p:spPr>
          <a:xfrm>
            <a:off x="7239000" y="5410200"/>
            <a:ext cx="1524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89972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1" y="1010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</a:t>
            </a:r>
          </a:p>
        </p:txBody>
      </p:sp>
    </p:spTree>
    <p:extLst>
      <p:ext uri="{BB962C8B-B14F-4D97-AF65-F5344CB8AC3E}">
        <p14:creationId xmlns:p14="http://schemas.microsoft.com/office/powerpoint/2010/main" val="53534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1488B"/>
                </a:solidFill>
              </a:rPr>
              <a:t>C-Unit Segmentation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95400"/>
            <a:ext cx="7620000" cy="5410200"/>
          </a:xfrm>
        </p:spPr>
        <p:txBody>
          <a:bodyPr>
            <a:normAutofit fontScale="77500" lnSpcReduction="20000"/>
          </a:bodyPr>
          <a:lstStyle/>
          <a:p>
            <a:pPr marL="514350" lvl="1" indent="-514350">
              <a:buFont typeface="+mj-lt"/>
              <a:buAutoNum type="arabicParenR" startAt="13"/>
              <a:tabLst>
                <a:tab pos="174625" algn="l"/>
              </a:tabLst>
            </a:pPr>
            <a:r>
              <a:rPr lang="en-US" sz="3400" dirty="0"/>
              <a:t>Before the pitch or during the pitch a player can steal or go to the next base without anybody know/</a:t>
            </a:r>
            <a:r>
              <a:rPr lang="en-US" sz="3400" dirty="0" err="1"/>
              <a:t>ing</a:t>
            </a:r>
            <a:r>
              <a:rPr lang="en-US" sz="3400" dirty="0"/>
              <a:t>.</a:t>
            </a:r>
          </a:p>
          <a:p>
            <a:pPr marL="514350" lvl="1" indent="-514350">
              <a:buFont typeface="+mj-lt"/>
              <a:buAutoNum type="arabicParenR" startAt="13"/>
              <a:tabLst>
                <a:tab pos="174625" algn="l"/>
              </a:tabLst>
            </a:pPr>
            <a:r>
              <a:rPr lang="en-US" sz="3400" dirty="0"/>
              <a:t>And it/'s not often I can stay out as late as ten     but I really don't mind.</a:t>
            </a:r>
          </a:p>
          <a:p>
            <a:pPr marL="514350" lvl="1" indent="-514350">
              <a:buFont typeface="+mj-lt"/>
              <a:buAutoNum type="arabicParenR" startAt="13"/>
              <a:tabLst>
                <a:tab pos="174625" algn="l"/>
              </a:tabLst>
            </a:pPr>
            <a:r>
              <a:rPr lang="en-US" sz="3400" dirty="0"/>
              <a:t>In tennis you go behind the baseline and serve     and if you don't do it a second time then it/’s a point for your opponent.</a:t>
            </a:r>
          </a:p>
          <a:p>
            <a:pPr marL="514350" lvl="1" indent="-514350">
              <a:buFont typeface="+mj-lt"/>
              <a:buAutoNum type="arabicParenR" startAt="13"/>
              <a:tabLst>
                <a:tab pos="174625" algn="l"/>
              </a:tabLst>
            </a:pPr>
            <a:r>
              <a:rPr lang="en-US" sz="3400" dirty="0"/>
              <a:t>If you want to get the highest point/s, you have to come in first, which is worth ten point/s.</a:t>
            </a:r>
          </a:p>
          <a:p>
            <a:pPr marL="514350" lvl="1" indent="-514350">
              <a:buFont typeface="+mj-lt"/>
              <a:buAutoNum type="arabicParenR" startAt="13"/>
              <a:tabLst>
                <a:tab pos="174625" algn="l"/>
              </a:tabLst>
            </a:pPr>
            <a:r>
              <a:rPr lang="en-US" sz="3400" dirty="0"/>
              <a:t>And the clock is still </a:t>
            </a:r>
            <a:r>
              <a:rPr lang="en-US" sz="3400" dirty="0" err="1"/>
              <a:t>gonna</a:t>
            </a:r>
            <a:r>
              <a:rPr lang="en-US" sz="3400" dirty="0"/>
              <a:t> run after everybody get/3s done, just to make sure they got the time/s right.</a:t>
            </a:r>
          </a:p>
          <a:p>
            <a:pPr marL="514350" lvl="1" indent="-514350">
              <a:buFont typeface="+mj-lt"/>
              <a:buAutoNum type="arabicParenR" startAt="13"/>
              <a:tabLst>
                <a:tab pos="174625" algn="l"/>
              </a:tabLst>
            </a:pPr>
            <a:r>
              <a:rPr lang="en-US" sz="3400" dirty="0"/>
              <a:t>He went to school today although he was sick.</a:t>
            </a:r>
          </a:p>
        </p:txBody>
      </p:sp>
      <p:sp>
        <p:nvSpPr>
          <p:cNvPr id="4" name="Diagonal Stripe 3"/>
          <p:cNvSpPr/>
          <p:nvPr/>
        </p:nvSpPr>
        <p:spPr>
          <a:xfrm>
            <a:off x="8229600" y="2362200"/>
            <a:ext cx="1524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iagonal Stripe 7"/>
          <p:cNvSpPr/>
          <p:nvPr/>
        </p:nvSpPr>
        <p:spPr>
          <a:xfrm>
            <a:off x="8382000" y="3124200"/>
            <a:ext cx="152400" cy="304800"/>
          </a:xfrm>
          <a:prstGeom prst="diagStri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89972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1" y="1010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#1</a:t>
            </a:r>
          </a:p>
        </p:txBody>
      </p:sp>
    </p:spTree>
    <p:extLst>
      <p:ext uri="{BB962C8B-B14F-4D97-AF65-F5344CB8AC3E}">
        <p14:creationId xmlns:p14="http://schemas.microsoft.com/office/powerpoint/2010/main" val="257639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0"/>
            <a:ext cx="7696200" cy="1143000"/>
          </a:xfrm>
        </p:spPr>
        <p:txBody>
          <a:bodyPr/>
          <a:lstStyle/>
          <a:p>
            <a:r>
              <a:rPr lang="en-US" dirty="0">
                <a:solidFill>
                  <a:srgbClr val="11488B"/>
                </a:solidFill>
              </a:rPr>
              <a:t>Plurals and Possessives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581400" y="107921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6096000" y="457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2</a:t>
            </a:r>
          </a:p>
        </p:txBody>
      </p:sp>
    </p:spTree>
    <p:extLst>
      <p:ext uri="{BB962C8B-B14F-4D97-AF65-F5344CB8AC3E}">
        <p14:creationId xmlns:p14="http://schemas.microsoft.com/office/powerpoint/2010/main" val="43170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11488B"/>
                </a:solidFill>
              </a:rPr>
              <a:t>Plurals and Possessives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1148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/>
              <a:t>My aunt gave me two </a:t>
            </a:r>
            <a:r>
              <a:rPr lang="en-US" dirty="0">
                <a:solidFill>
                  <a:srgbClr val="FF0000"/>
                </a:solidFill>
              </a:rPr>
              <a:t>present/s</a:t>
            </a:r>
            <a:r>
              <a:rPr lang="en-US" dirty="0"/>
              <a:t> for my birthday.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man/z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pants</a:t>
            </a:r>
            <a:r>
              <a:rPr lang="en-US" dirty="0"/>
              <a:t> were torn.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puppy/s/z</a:t>
            </a:r>
            <a:r>
              <a:rPr lang="en-US" dirty="0"/>
              <a:t> food is over there.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cookie/s</a:t>
            </a:r>
            <a:r>
              <a:rPr lang="en-US" dirty="0"/>
              <a:t> are </a:t>
            </a:r>
            <a:r>
              <a:rPr lang="en-US" dirty="0">
                <a:solidFill>
                  <a:srgbClr val="7030A0"/>
                </a:solidFill>
              </a:rPr>
              <a:t>hers </a:t>
            </a:r>
            <a:r>
              <a:rPr lang="en-US" dirty="0"/>
              <a:t>but the candy is </a:t>
            </a:r>
            <a:r>
              <a:rPr lang="en-US" dirty="0">
                <a:solidFill>
                  <a:srgbClr val="7030A0"/>
                </a:solidFill>
              </a:rPr>
              <a:t>mine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My sister has the </a:t>
            </a:r>
            <a:r>
              <a:rPr lang="en-US" dirty="0">
                <a:solidFill>
                  <a:srgbClr val="7030A0"/>
                </a:solidFill>
              </a:rPr>
              <a:t>measles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These </a:t>
            </a:r>
            <a:r>
              <a:rPr lang="en-US" dirty="0">
                <a:solidFill>
                  <a:srgbClr val="7030A0"/>
                </a:solidFill>
              </a:rPr>
              <a:t>knives</a:t>
            </a:r>
            <a:r>
              <a:rPr lang="en-US" dirty="0"/>
              <a:t> are not </a:t>
            </a:r>
            <a:r>
              <a:rPr lang="en-US" dirty="0">
                <a:solidFill>
                  <a:srgbClr val="7030A0"/>
                </a:solidFill>
              </a:rPr>
              <a:t>yours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cat/s</a:t>
            </a:r>
            <a:r>
              <a:rPr lang="en-US" dirty="0"/>
              <a:t> chase the </a:t>
            </a:r>
            <a:r>
              <a:rPr lang="en-US" dirty="0">
                <a:solidFill>
                  <a:srgbClr val="7030A0"/>
                </a:solidFill>
              </a:rPr>
              <a:t>mice</a:t>
            </a:r>
            <a:r>
              <a:rPr lang="en-US" dirty="0"/>
              <a:t>.</a:t>
            </a:r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1" y="101025"/>
            <a:ext cx="2315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945251B-83EB-4591-9240-28437B2F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0"/>
            <a:ext cx="7696200" cy="1143000"/>
          </a:xfrm>
        </p:spPr>
        <p:txBody>
          <a:bodyPr/>
          <a:lstStyle/>
          <a:p>
            <a:r>
              <a:rPr lang="en-US" dirty="0">
                <a:solidFill>
                  <a:srgbClr val="11488B"/>
                </a:solidFill>
              </a:rPr>
              <a:t>Present Progressive &amp; Gerunds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BCC90-C4D1-45A1-B4D6-4BB328F49B86}"/>
              </a:ext>
            </a:extLst>
          </p:cNvPr>
          <p:cNvSpPr txBox="1"/>
          <p:nvPr/>
        </p:nvSpPr>
        <p:spPr>
          <a:xfrm>
            <a:off x="3581400" y="107921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CCFA-BE47-4D19-AF26-90A1AB89378F}"/>
              </a:ext>
            </a:extLst>
          </p:cNvPr>
          <p:cNvSpPr txBox="1"/>
          <p:nvPr/>
        </p:nvSpPr>
        <p:spPr>
          <a:xfrm>
            <a:off x="6096000" y="457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2</a:t>
            </a:r>
          </a:p>
        </p:txBody>
      </p:sp>
    </p:spTree>
    <p:extLst>
      <p:ext uri="{BB962C8B-B14F-4D97-AF65-F5344CB8AC3E}">
        <p14:creationId xmlns:p14="http://schemas.microsoft.com/office/powerpoint/2010/main" val="30247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1488B"/>
                </a:solidFill>
              </a:rPr>
              <a:t>Present Progressive &amp; Gerunds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1148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/>
              <a:t>I went </a:t>
            </a:r>
            <a:r>
              <a:rPr lang="en-US" dirty="0">
                <a:solidFill>
                  <a:srgbClr val="7030A0"/>
                </a:solidFill>
              </a:rPr>
              <a:t>shopping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I went to the </a:t>
            </a:r>
            <a:r>
              <a:rPr lang="en-US" dirty="0">
                <a:solidFill>
                  <a:srgbClr val="7030A0"/>
                </a:solidFill>
              </a:rPr>
              <a:t>shopping </a:t>
            </a:r>
            <a:r>
              <a:rPr lang="en-US" dirty="0"/>
              <a:t>mall.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She was </a:t>
            </a:r>
            <a:r>
              <a:rPr lang="en-US" dirty="0">
                <a:solidFill>
                  <a:srgbClr val="FF0000"/>
                </a:solidFill>
              </a:rPr>
              <a:t>bleed/</a:t>
            </a:r>
            <a:r>
              <a:rPr lang="en-US" dirty="0" err="1">
                <a:solidFill>
                  <a:srgbClr val="FF0000"/>
                </a:solidFill>
              </a:rPr>
              <a:t>ing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I am </a:t>
            </a:r>
            <a:r>
              <a:rPr lang="en-US" dirty="0">
                <a:solidFill>
                  <a:srgbClr val="FF0000"/>
                </a:solidFill>
              </a:rPr>
              <a:t>sing/</a:t>
            </a:r>
            <a:r>
              <a:rPr lang="en-US" dirty="0" err="1">
                <a:solidFill>
                  <a:srgbClr val="FF0000"/>
                </a:solidFill>
              </a:rPr>
              <a:t>ing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He kept on </a:t>
            </a:r>
            <a:r>
              <a:rPr lang="en-US" dirty="0">
                <a:solidFill>
                  <a:srgbClr val="FF0000"/>
                </a:solidFill>
              </a:rPr>
              <a:t>sing/</a:t>
            </a:r>
            <a:r>
              <a:rPr lang="en-US" dirty="0" err="1">
                <a:solidFill>
                  <a:srgbClr val="FF0000"/>
                </a:solidFill>
              </a:rPr>
              <a:t>ing</a:t>
            </a:r>
            <a:r>
              <a:rPr lang="en-US" dirty="0"/>
              <a:t>. 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He is just a </a:t>
            </a:r>
            <a:r>
              <a:rPr lang="en-US" dirty="0">
                <a:solidFill>
                  <a:srgbClr val="7030A0"/>
                </a:solidFill>
              </a:rPr>
              <a:t>singing </a:t>
            </a:r>
            <a:r>
              <a:rPr lang="en-US" dirty="0"/>
              <a:t>machine. 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When were you </a:t>
            </a:r>
            <a:r>
              <a:rPr lang="en-US" dirty="0">
                <a:solidFill>
                  <a:srgbClr val="FF0000"/>
                </a:solidFill>
              </a:rPr>
              <a:t>go/</a:t>
            </a:r>
            <a:r>
              <a:rPr lang="en-US" dirty="0" err="1">
                <a:solidFill>
                  <a:srgbClr val="FF0000"/>
                </a:solidFill>
              </a:rPr>
              <a:t>ing</a:t>
            </a:r>
            <a:r>
              <a:rPr lang="en-US" dirty="0"/>
              <a:t> to tell me?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I am </a:t>
            </a:r>
            <a:r>
              <a:rPr lang="en-US" dirty="0">
                <a:solidFill>
                  <a:srgbClr val="FF0000"/>
                </a:solidFill>
              </a:rPr>
              <a:t>bike/</a:t>
            </a:r>
            <a:r>
              <a:rPr lang="en-US" dirty="0" err="1">
                <a:solidFill>
                  <a:srgbClr val="FF0000"/>
                </a:solidFill>
              </a:rPr>
              <a:t>ing</a:t>
            </a:r>
            <a:r>
              <a:rPr lang="en-US" dirty="0"/>
              <a:t> to school tomorrow.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I enjoy </a:t>
            </a:r>
            <a:r>
              <a:rPr lang="en-US" dirty="0">
                <a:solidFill>
                  <a:srgbClr val="7030A0"/>
                </a:solidFill>
              </a:rPr>
              <a:t>biking</a:t>
            </a:r>
            <a:r>
              <a:rPr lang="en-US" dirty="0"/>
              <a:t> because </a:t>
            </a:r>
            <a:r>
              <a:rPr lang="en-US" dirty="0">
                <a:solidFill>
                  <a:srgbClr val="7030A0"/>
                </a:solidFill>
              </a:rPr>
              <a:t>biking</a:t>
            </a:r>
            <a:r>
              <a:rPr lang="en-US" dirty="0"/>
              <a:t> is fun.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They are proud of </a:t>
            </a:r>
            <a:r>
              <a:rPr lang="en-US" dirty="0">
                <a:solidFill>
                  <a:srgbClr val="7030A0"/>
                </a:solidFill>
              </a:rPr>
              <a:t>doing</a:t>
            </a:r>
            <a:r>
              <a:rPr lang="en-US" dirty="0"/>
              <a:t> so much to help.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89972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Transcription Practice p.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1" y="101025"/>
            <a:ext cx="2315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PRACTICE #3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LT Software text on side sol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ALT Softwa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solid bar on left</Template>
  <TotalTime>5112</TotalTime>
  <Words>3825</Words>
  <Application>Microsoft Office PowerPoint</Application>
  <PresentationFormat>On-screen Show (4:3)</PresentationFormat>
  <Paragraphs>529</Paragraphs>
  <Slides>35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SALT Software text on side solid</vt:lpstr>
      <vt:lpstr>1_SALT Software</vt:lpstr>
      <vt:lpstr>SALT Transcription Practice</vt:lpstr>
      <vt:lpstr>C-Unit Segmentation</vt:lpstr>
      <vt:lpstr>C-Unit Segmentation</vt:lpstr>
      <vt:lpstr>C-Unit Segmentation</vt:lpstr>
      <vt:lpstr>C-Unit Segmentation</vt:lpstr>
      <vt:lpstr>Plurals and Possessives</vt:lpstr>
      <vt:lpstr>Plurals and Possessives</vt:lpstr>
      <vt:lpstr>Present Progressive &amp; Gerunds</vt:lpstr>
      <vt:lpstr>Present Progressive &amp; Gerunds</vt:lpstr>
      <vt:lpstr>Regular past tense (/ed)</vt:lpstr>
      <vt:lpstr>Regular past tense (/ed)</vt:lpstr>
      <vt:lpstr>3rd person singular (/3s) &amp; Past participle (/en)</vt:lpstr>
      <vt:lpstr>3rd person singular (/3s) &amp; Past participle (/en)</vt:lpstr>
      <vt:lpstr>Contractions</vt:lpstr>
      <vt:lpstr>Contractions</vt:lpstr>
      <vt:lpstr>Contractions</vt:lpstr>
      <vt:lpstr>Mazes</vt:lpstr>
      <vt:lpstr>PowerPoint Presentation</vt:lpstr>
      <vt:lpstr>Mazes (filled pauses, repetitions, revisions)</vt:lpstr>
      <vt:lpstr>Overlapping Speech and Interjections</vt:lpstr>
      <vt:lpstr>Overlapping Speech and Interjections</vt:lpstr>
      <vt:lpstr>Pauses (unfilled)</vt:lpstr>
      <vt:lpstr>Pauses (unfilled)</vt:lpstr>
      <vt:lpstr>Omissions and Errors</vt:lpstr>
      <vt:lpstr>PowerPoint Presentation</vt:lpstr>
      <vt:lpstr>PowerPoint Presentation</vt:lpstr>
      <vt:lpstr>PowerPoint Presentation</vt:lpstr>
      <vt:lpstr>Putting it all together –  symbols &amp; codes</vt:lpstr>
      <vt:lpstr>Putting it all together – symbols &amp; codes</vt:lpstr>
      <vt:lpstr>Putting it all together – symbols &amp; codes</vt:lpstr>
      <vt:lpstr>Putting it all together –  sample transcript</vt:lpstr>
      <vt:lpstr>Putting it all together – sample transcript</vt:lpstr>
      <vt:lpstr>Putting it all together – sample transcript</vt:lpstr>
      <vt:lpstr>Putting it all together – sample transcript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Transcription The Heart of LSA</dc:title>
  <dc:creator>Karen Andriacchi</dc:creator>
  <cp:lastModifiedBy>Ann Nockerts</cp:lastModifiedBy>
  <cp:revision>237</cp:revision>
  <cp:lastPrinted>2018-01-28T19:40:52Z</cp:lastPrinted>
  <dcterms:created xsi:type="dcterms:W3CDTF">2009-10-03T12:48:06Z</dcterms:created>
  <dcterms:modified xsi:type="dcterms:W3CDTF">2019-12-10T18:30:26Z</dcterms:modified>
</cp:coreProperties>
</file>