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6"/>
  </p:notesMasterIdLst>
  <p:handoutMasterIdLst>
    <p:handoutMasterId r:id="rId37"/>
  </p:handoutMasterIdLst>
  <p:sldIdLst>
    <p:sldId id="256" r:id="rId3"/>
    <p:sldId id="257" r:id="rId4"/>
    <p:sldId id="261" r:id="rId5"/>
    <p:sldId id="259" r:id="rId6"/>
    <p:sldId id="291" r:id="rId7"/>
    <p:sldId id="300" r:id="rId8"/>
    <p:sldId id="269" r:id="rId9"/>
    <p:sldId id="298" r:id="rId10"/>
    <p:sldId id="297" r:id="rId11"/>
    <p:sldId id="314" r:id="rId12"/>
    <p:sldId id="315" r:id="rId13"/>
    <p:sldId id="303" r:id="rId14"/>
    <p:sldId id="318" r:id="rId15"/>
    <p:sldId id="276" r:id="rId16"/>
    <p:sldId id="293" r:id="rId17"/>
    <p:sldId id="321" r:id="rId18"/>
    <p:sldId id="323" r:id="rId19"/>
    <p:sldId id="306" r:id="rId20"/>
    <p:sldId id="322" r:id="rId21"/>
    <p:sldId id="326" r:id="rId22"/>
    <p:sldId id="333" r:id="rId23"/>
    <p:sldId id="328" r:id="rId24"/>
    <p:sldId id="329" r:id="rId25"/>
    <p:sldId id="330" r:id="rId26"/>
    <p:sldId id="299" r:id="rId27"/>
    <p:sldId id="316" r:id="rId28"/>
    <p:sldId id="282" r:id="rId29"/>
    <p:sldId id="280" r:id="rId30"/>
    <p:sldId id="308" r:id="rId31"/>
    <p:sldId id="295" r:id="rId32"/>
    <p:sldId id="311" r:id="rId33"/>
    <p:sldId id="312" r:id="rId34"/>
    <p:sldId id="31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48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3" d="100"/>
          <a:sy n="113" d="100"/>
        </p:scale>
        <p:origin x="1554" y="13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484" y="6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4" rIns="93170" bIns="46584" rtlCol="0"/>
          <a:lstStyle>
            <a:lvl1pPr algn="l">
              <a:defRPr sz="1200"/>
            </a:lvl1pPr>
          </a:lstStyle>
          <a:p>
            <a:r>
              <a:rPr lang="en-US"/>
              <a:t>SALT Transcription Rules &amp; Practice</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4" rIns="93170" bIns="46584" rtlCol="0"/>
          <a:lstStyle>
            <a:lvl1pPr algn="r">
              <a:defRPr sz="1200"/>
            </a:lvl1pPr>
          </a:lstStyle>
          <a:p>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70" tIns="46584" rIns="93170" bIns="46584" rtlCol="0" anchor="b"/>
          <a:lstStyle>
            <a:lvl1pPr algn="l">
              <a:defRPr sz="1200"/>
            </a:lvl1pPr>
          </a:lstStyle>
          <a:p>
            <a:r>
              <a:rPr lang="en-US"/>
              <a:t>SALT Software, LLC</a:t>
            </a:r>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70" tIns="46584" rIns="93170" bIns="46584" rtlCol="0" anchor="b"/>
          <a:lstStyle>
            <a:lvl1pPr algn="r">
              <a:defRPr sz="1200"/>
            </a:lvl1pPr>
          </a:lstStyle>
          <a:p>
            <a:fld id="{B2A3C27E-BBFC-4883-9637-20577D1E1E95}" type="slidenum">
              <a:rPr lang="en-US" smtClean="0"/>
              <a:pPr/>
              <a:t>‹#›</a:t>
            </a:fld>
            <a:endParaRPr lang="en-US"/>
          </a:p>
        </p:txBody>
      </p:sp>
    </p:spTree>
    <p:extLst>
      <p:ext uri="{BB962C8B-B14F-4D97-AF65-F5344CB8AC3E}">
        <p14:creationId xmlns:p14="http://schemas.microsoft.com/office/powerpoint/2010/main" val="335899314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4" rIns="93170" bIns="46584" rtlCol="0"/>
          <a:lstStyle>
            <a:lvl1pPr algn="l">
              <a:defRPr sz="1200"/>
            </a:lvl1pPr>
          </a:lstStyle>
          <a:p>
            <a:r>
              <a:rPr lang="en-US"/>
              <a:t>SALT Transcription Rules &amp; Practice</a:t>
            </a:r>
          </a:p>
        </p:txBody>
      </p:sp>
      <p:sp>
        <p:nvSpPr>
          <p:cNvPr id="3" name="Date Placeholder 2"/>
          <p:cNvSpPr>
            <a:spLocks noGrp="1"/>
          </p:cNvSpPr>
          <p:nvPr>
            <p:ph type="dt" idx="1"/>
          </p:nvPr>
        </p:nvSpPr>
        <p:spPr>
          <a:xfrm>
            <a:off x="3970938" y="0"/>
            <a:ext cx="3037840" cy="464820"/>
          </a:xfrm>
          <a:prstGeom prst="rect">
            <a:avLst/>
          </a:prstGeom>
        </p:spPr>
        <p:txBody>
          <a:bodyPr vert="horz" lIns="93170" tIns="46584" rIns="93170" bIns="46584"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0" tIns="46584" rIns="93170"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0" tIns="46584" rIns="93170" bIns="465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0" tIns="46584" rIns="93170" bIns="46584" rtlCol="0" anchor="b"/>
          <a:lstStyle>
            <a:lvl1pPr algn="l">
              <a:defRPr sz="1200"/>
            </a:lvl1pPr>
          </a:lstStyle>
          <a:p>
            <a:r>
              <a:rPr lang="en-US"/>
              <a:t>SALT Software, LLC</a:t>
            </a:r>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0" tIns="46584" rIns="93170" bIns="46584" rtlCol="0" anchor="b"/>
          <a:lstStyle>
            <a:lvl1pPr algn="r">
              <a:defRPr sz="1200"/>
            </a:lvl1pPr>
          </a:lstStyle>
          <a:p>
            <a:fld id="{FFCB1FB1-78F5-4D99-9D53-FED955722738}" type="slidenum">
              <a:rPr lang="en-US" smtClean="0"/>
              <a:pPr/>
              <a:t>‹#›</a:t>
            </a:fld>
            <a:endParaRPr lang="en-US"/>
          </a:p>
        </p:txBody>
      </p:sp>
    </p:spTree>
    <p:extLst>
      <p:ext uri="{BB962C8B-B14F-4D97-AF65-F5344CB8AC3E}">
        <p14:creationId xmlns:p14="http://schemas.microsoft.com/office/powerpoint/2010/main" val="38817728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B1FB1-78F5-4D99-9D53-FED955722738}" type="slidenum">
              <a:rPr lang="en-US" smtClean="0"/>
              <a:pPr/>
              <a:t>1</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178520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SALT will read an error if no end of utterance punctuation</a:t>
            </a:r>
          </a:p>
          <a:p>
            <a:endParaRPr lang="en-US" dirty="0"/>
          </a:p>
          <a:p>
            <a:r>
              <a:rPr lang="en-US" dirty="0"/>
              <a:t>Nothing can go after the final punctuation mark  - not even quotation marks</a:t>
            </a:r>
          </a:p>
          <a:p>
            <a:endParaRPr lang="en-US" dirty="0"/>
          </a:p>
          <a:p>
            <a:r>
              <a:rPr lang="en-US" dirty="0"/>
              <a:t>Intonation prompt is an open-ended utterance used to prompt the speaker for a response using rising intonation:</a:t>
            </a:r>
          </a:p>
          <a:p>
            <a:endParaRPr lang="en-US" dirty="0"/>
          </a:p>
          <a:p>
            <a:r>
              <a:rPr lang="en-US" dirty="0"/>
              <a:t>If it’s a skip card then you have to ~</a:t>
            </a:r>
          </a:p>
          <a:p>
            <a:r>
              <a:rPr lang="en-US" dirty="0"/>
              <a:t>So they didn’t come to your party because~</a:t>
            </a:r>
          </a:p>
          <a:p>
            <a:endParaRPr lang="en-US" dirty="0"/>
          </a:p>
          <a:p>
            <a:r>
              <a:rPr lang="en-US" b="1" dirty="0"/>
              <a:t>NO Activity for this.</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11</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421312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slide –</a:t>
            </a:r>
          </a:p>
          <a:p>
            <a:endParaRPr lang="en-US" dirty="0"/>
          </a:p>
          <a:p>
            <a:r>
              <a:rPr lang="en-US" dirty="0"/>
              <a:t>the sounds of the S/Z in the final position of words are often bound morphemes</a:t>
            </a:r>
          </a:p>
          <a:p>
            <a:endParaRPr lang="en-US" dirty="0"/>
          </a:p>
          <a:p>
            <a:r>
              <a:rPr lang="en-US" dirty="0" err="1"/>
              <a:t>Posessive</a:t>
            </a:r>
            <a:r>
              <a:rPr lang="en-US" dirty="0"/>
              <a:t> pronouns are not marked to simplify transcription, and kids learn these as whole units, there is no inherent syntax rule being applied by the child.</a:t>
            </a:r>
          </a:p>
          <a:p>
            <a:endParaRPr lang="en-US" dirty="0"/>
          </a:p>
          <a:p>
            <a:r>
              <a:rPr lang="en-US" dirty="0"/>
              <a:t>How it was done for the database samples so if you want to compare, you must </a:t>
            </a:r>
            <a:r>
              <a:rPr lang="en-US" dirty="0" err="1"/>
              <a:t>folllow</a:t>
            </a:r>
            <a:r>
              <a:rPr lang="en-US" dirty="0"/>
              <a:t> these rules.  If you don’t feel free to use whatever rules…..</a:t>
            </a:r>
          </a:p>
          <a:p>
            <a:endParaRPr lang="en-US" dirty="0"/>
          </a:p>
          <a:p>
            <a:r>
              <a:rPr lang="en-US" dirty="0"/>
              <a:t>Note: </a:t>
            </a:r>
          </a:p>
          <a:p>
            <a:r>
              <a:rPr lang="en-US" dirty="0"/>
              <a:t>When the spelling of a free morpheme changes with the addition of the bound morpheme such as Cry to Cries, use the root spelling of the free morpheme “c-r-y” as </a:t>
            </a:r>
            <a:r>
              <a:rPr lang="en-US" dirty="0" err="1"/>
              <a:t>tho</a:t>
            </a:r>
            <a:r>
              <a:rPr lang="en-US" dirty="0"/>
              <a:t> the bound morpheme is not there.  Then simply add the slash plus the  bound morpheme.  If this is not done, the stem CRI/3s would be treated as different from the word “cry” and inflate TTR and NDW.</a:t>
            </a:r>
          </a:p>
          <a:p>
            <a:endParaRPr lang="en-US" dirty="0"/>
          </a:p>
          <a:p>
            <a:endParaRPr lang="en-US" dirty="0"/>
          </a:p>
          <a:p>
            <a:r>
              <a:rPr lang="en-US" b="1" dirty="0"/>
              <a:t>STAY ON SLIDE</a:t>
            </a:r>
            <a:r>
              <a:rPr lang="en-US" dirty="0"/>
              <a:t>:  Page 4 , top half of page:</a:t>
            </a:r>
          </a:p>
          <a:p>
            <a:r>
              <a:rPr lang="en-US" dirty="0"/>
              <a:t>Activity: Mark the section of the transcript appropriately.</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13</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11738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mark present progressive ING.</a:t>
            </a:r>
          </a:p>
          <a:p>
            <a:endParaRPr lang="en-US" dirty="0"/>
          </a:p>
          <a:p>
            <a:r>
              <a:rPr lang="en-US" dirty="0"/>
              <a:t>Gerunds are sometime difficult for transcribers.</a:t>
            </a:r>
          </a:p>
          <a:p>
            <a:endParaRPr lang="en-US" dirty="0"/>
          </a:p>
          <a:p>
            <a:r>
              <a:rPr lang="en-US" dirty="0"/>
              <a:t>One easy rule to help identify gerunds, although not foolproof; if you see two verbs in a row (not including forms of be/auxiliary verbs), the second is not a verb, so not slashed</a:t>
            </a:r>
          </a:p>
          <a:p>
            <a:r>
              <a:rPr lang="en-US" dirty="0"/>
              <a:t>E.G.  We went running.</a:t>
            </a:r>
          </a:p>
          <a:p>
            <a:endParaRPr lang="en-US" dirty="0"/>
          </a:p>
          <a:p>
            <a:endParaRPr lang="en-US" dirty="0"/>
          </a:p>
          <a:p>
            <a:r>
              <a:rPr lang="en-US" b="1" dirty="0"/>
              <a:t>STAY</a:t>
            </a:r>
            <a:r>
              <a:rPr lang="en-US" dirty="0"/>
              <a:t> ON SLIDE:</a:t>
            </a:r>
          </a:p>
          <a:p>
            <a:r>
              <a:rPr lang="en-US" dirty="0"/>
              <a:t>Activity on page 5 of hand out.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14</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601771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Negatives:</a:t>
            </a:r>
          </a:p>
          <a:p>
            <a:endParaRPr lang="en-US" dirty="0"/>
          </a:p>
          <a:p>
            <a:r>
              <a:rPr lang="en-US" dirty="0"/>
              <a:t>Listen to the sound of the root form:  </a:t>
            </a:r>
          </a:p>
          <a:p>
            <a:r>
              <a:rPr lang="en-US" dirty="0"/>
              <a:t>If the sound of the root word is </a:t>
            </a:r>
            <a:r>
              <a:rPr lang="en-US" u="sng" dirty="0"/>
              <a:t>not</a:t>
            </a:r>
            <a:r>
              <a:rPr lang="en-US" dirty="0"/>
              <a:t> the same in the contracted form, we do not use the slash; The theory is that children tend to learn these words as whole units early in their development.</a:t>
            </a:r>
          </a:p>
          <a:p>
            <a:endParaRPr lang="en-US" dirty="0"/>
          </a:p>
          <a:p>
            <a:r>
              <a:rPr lang="en-US" dirty="0"/>
              <a:t>If the sound of the root changes that is really an irregular negative – did/don’t will/won’t, </a:t>
            </a:r>
          </a:p>
          <a:p>
            <a:endParaRPr lang="en-US" dirty="0"/>
          </a:p>
          <a:p>
            <a:r>
              <a:rPr lang="en-US" dirty="0"/>
              <a:t>*we don’t slash “let’s” because it means “let us” not “let is”.</a:t>
            </a:r>
          </a:p>
          <a:p>
            <a:endParaRPr lang="en-US" dirty="0"/>
          </a:p>
          <a:p>
            <a:r>
              <a:rPr lang="en-US" dirty="0"/>
              <a:t>We are marking only verbs:</a:t>
            </a:r>
          </a:p>
          <a:p>
            <a:r>
              <a:rPr lang="en-US" dirty="0"/>
              <a:t>We do not mark predicate adjectives  such as I am tired, they look bored.</a:t>
            </a:r>
          </a:p>
          <a:p>
            <a:r>
              <a:rPr lang="en-US" dirty="0"/>
              <a:t>We do not mark adjectives such as scrambled eggs </a:t>
            </a:r>
          </a:p>
          <a:p>
            <a:endParaRPr lang="en-US" dirty="0"/>
          </a:p>
          <a:p>
            <a:endParaRPr lang="en-US" dirty="0"/>
          </a:p>
          <a:p>
            <a:r>
              <a:rPr lang="en-US" b="1" dirty="0"/>
              <a:t>STOP leave slide up</a:t>
            </a:r>
          </a:p>
          <a:p>
            <a:r>
              <a:rPr lang="en-US" dirty="0"/>
              <a:t>Activity is on bottom half of page 4 in handout.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15</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676653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slide –</a:t>
            </a:r>
          </a:p>
          <a:p>
            <a:endParaRPr lang="en-US" dirty="0"/>
          </a:p>
          <a:p>
            <a:r>
              <a:rPr lang="en-US" dirty="0"/>
              <a:t>the sounds of the S/Z in the final position of words are often bound morphemes</a:t>
            </a:r>
          </a:p>
          <a:p>
            <a:endParaRPr lang="en-US" dirty="0"/>
          </a:p>
          <a:p>
            <a:r>
              <a:rPr lang="en-US" dirty="0" err="1"/>
              <a:t>Posessive</a:t>
            </a:r>
            <a:r>
              <a:rPr lang="en-US" dirty="0"/>
              <a:t> pronouns are not marked to simplify transcription, and kids learn these as whole units, there is no inherent syntax rule being applied by the child.</a:t>
            </a:r>
          </a:p>
          <a:p>
            <a:endParaRPr lang="en-US" dirty="0"/>
          </a:p>
          <a:p>
            <a:r>
              <a:rPr lang="en-US" dirty="0"/>
              <a:t>How it was done for the database samples so if you want to compare, you must </a:t>
            </a:r>
            <a:r>
              <a:rPr lang="en-US" dirty="0" err="1"/>
              <a:t>folllow</a:t>
            </a:r>
            <a:r>
              <a:rPr lang="en-US" dirty="0"/>
              <a:t> these rules.  If you don’t feel free to use whatever rules…..</a:t>
            </a:r>
          </a:p>
          <a:p>
            <a:endParaRPr lang="en-US" dirty="0"/>
          </a:p>
          <a:p>
            <a:r>
              <a:rPr lang="en-US" dirty="0"/>
              <a:t>Note: </a:t>
            </a:r>
          </a:p>
          <a:p>
            <a:r>
              <a:rPr lang="en-US" dirty="0"/>
              <a:t>When the spelling of a free morpheme changes with the addition of the bound morpheme such as Cry to Cries, use the root spelling of the free morpheme “c-r-y” as </a:t>
            </a:r>
            <a:r>
              <a:rPr lang="en-US" dirty="0" err="1"/>
              <a:t>tho</a:t>
            </a:r>
            <a:r>
              <a:rPr lang="en-US" dirty="0"/>
              <a:t> the bound morpheme is not there.  Then simply add the slash plus the  bound morpheme.  If this is not done, the stem CRI/3s would be treated as different from the word “cry” and inflate TTR and NDW.</a:t>
            </a:r>
          </a:p>
          <a:p>
            <a:endParaRPr lang="en-US" dirty="0"/>
          </a:p>
          <a:p>
            <a:endParaRPr lang="en-US" dirty="0"/>
          </a:p>
          <a:p>
            <a:r>
              <a:rPr lang="en-US" b="1" dirty="0"/>
              <a:t>STAY ON SLIDE</a:t>
            </a:r>
            <a:r>
              <a:rPr lang="en-US" dirty="0"/>
              <a:t>:  Page 4 , top half of page:</a:t>
            </a:r>
          </a:p>
          <a:p>
            <a:r>
              <a:rPr lang="en-US" dirty="0"/>
              <a:t>Activity: Mark the section of the transcript appropriately.</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16</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11351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slide –</a:t>
            </a:r>
          </a:p>
          <a:p>
            <a:endParaRPr lang="en-US" dirty="0"/>
          </a:p>
          <a:p>
            <a:r>
              <a:rPr lang="en-US" dirty="0"/>
              <a:t>the sounds of the S/Z in the final position of words are often bound morphemes</a:t>
            </a:r>
          </a:p>
          <a:p>
            <a:endParaRPr lang="en-US" dirty="0"/>
          </a:p>
          <a:p>
            <a:r>
              <a:rPr lang="en-US" dirty="0" err="1"/>
              <a:t>Posessive</a:t>
            </a:r>
            <a:r>
              <a:rPr lang="en-US" dirty="0"/>
              <a:t> pronouns are not marked to simplify transcription, and kids learn these as whole units, there is no inherent syntax rule being applied by the child.</a:t>
            </a:r>
          </a:p>
          <a:p>
            <a:endParaRPr lang="en-US" dirty="0"/>
          </a:p>
          <a:p>
            <a:r>
              <a:rPr lang="en-US" dirty="0"/>
              <a:t>How it was done for the database samples so if you want to compare, you must </a:t>
            </a:r>
            <a:r>
              <a:rPr lang="en-US" dirty="0" err="1"/>
              <a:t>folllow</a:t>
            </a:r>
            <a:r>
              <a:rPr lang="en-US" dirty="0"/>
              <a:t> these rules.  If you don’t feel free to use whatever rules…..</a:t>
            </a:r>
          </a:p>
          <a:p>
            <a:endParaRPr lang="en-US" dirty="0"/>
          </a:p>
          <a:p>
            <a:r>
              <a:rPr lang="en-US" dirty="0"/>
              <a:t>Note: </a:t>
            </a:r>
          </a:p>
          <a:p>
            <a:r>
              <a:rPr lang="en-US" dirty="0"/>
              <a:t>When the spelling of a free morpheme changes with the addition of the bound morpheme such as Cry to Cries, use the root spelling of the free morpheme “c-r-y” as </a:t>
            </a:r>
            <a:r>
              <a:rPr lang="en-US" dirty="0" err="1"/>
              <a:t>tho</a:t>
            </a:r>
            <a:r>
              <a:rPr lang="en-US" dirty="0"/>
              <a:t> the bound morpheme is not there.  Then simply add the slash plus the  bound morpheme.  If this is not done, the stem CRI/3s would be treated as different from the word “cry” and inflate TTR and NDW.</a:t>
            </a:r>
          </a:p>
          <a:p>
            <a:endParaRPr lang="en-US" dirty="0"/>
          </a:p>
          <a:p>
            <a:endParaRPr lang="en-US" dirty="0"/>
          </a:p>
          <a:p>
            <a:r>
              <a:rPr lang="en-US" b="1" dirty="0"/>
              <a:t>STAY ON SLIDE</a:t>
            </a:r>
            <a:r>
              <a:rPr lang="en-US" dirty="0"/>
              <a:t>:  Page 4 , top half of page:</a:t>
            </a:r>
          </a:p>
          <a:p>
            <a:r>
              <a:rPr lang="en-US" dirty="0"/>
              <a:t>Activity: Mark the section of the transcript appropriately.</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17</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082936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18</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539055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slide –</a:t>
            </a:r>
          </a:p>
          <a:p>
            <a:endParaRPr lang="en-US" dirty="0"/>
          </a:p>
          <a:p>
            <a:r>
              <a:rPr lang="en-US" dirty="0"/>
              <a:t>the sounds of the S/Z in the final position of words are often bound morphemes</a:t>
            </a:r>
          </a:p>
          <a:p>
            <a:endParaRPr lang="en-US" dirty="0"/>
          </a:p>
          <a:p>
            <a:r>
              <a:rPr lang="en-US" dirty="0" err="1"/>
              <a:t>Posessive</a:t>
            </a:r>
            <a:r>
              <a:rPr lang="en-US" dirty="0"/>
              <a:t> pronouns are not marked to simplify transcription, and kids learn these as whole units, there is no inherent syntax rule being applied by the child.</a:t>
            </a:r>
          </a:p>
          <a:p>
            <a:endParaRPr lang="en-US" dirty="0"/>
          </a:p>
          <a:p>
            <a:r>
              <a:rPr lang="en-US" dirty="0"/>
              <a:t>How it was done for the database samples so if you want to compare, you must </a:t>
            </a:r>
            <a:r>
              <a:rPr lang="en-US" dirty="0" err="1"/>
              <a:t>folllow</a:t>
            </a:r>
            <a:r>
              <a:rPr lang="en-US" dirty="0"/>
              <a:t> these rules.  If you don’t feel free to use whatever rules…..</a:t>
            </a:r>
          </a:p>
          <a:p>
            <a:endParaRPr lang="en-US" dirty="0"/>
          </a:p>
          <a:p>
            <a:r>
              <a:rPr lang="en-US" dirty="0"/>
              <a:t>Note: </a:t>
            </a:r>
          </a:p>
          <a:p>
            <a:r>
              <a:rPr lang="en-US" dirty="0"/>
              <a:t>When the spelling of a free morpheme changes with the addition of the bound morpheme such as Cry to Cries, use the root spelling of the free morpheme “c-r-y” as </a:t>
            </a:r>
            <a:r>
              <a:rPr lang="en-US" dirty="0" err="1"/>
              <a:t>tho</a:t>
            </a:r>
            <a:r>
              <a:rPr lang="en-US" dirty="0"/>
              <a:t> the bound morpheme is not there.  Then simply add the slash plus the  bound morpheme.  If this is not done, the stem CRI/3s would be treated as different from the word “cry” and inflate TTR and NDW.</a:t>
            </a:r>
          </a:p>
          <a:p>
            <a:endParaRPr lang="en-US" dirty="0"/>
          </a:p>
          <a:p>
            <a:endParaRPr lang="en-US" dirty="0"/>
          </a:p>
          <a:p>
            <a:r>
              <a:rPr lang="en-US" b="1" dirty="0"/>
              <a:t>STAY ON SLIDE</a:t>
            </a:r>
            <a:r>
              <a:rPr lang="en-US" dirty="0"/>
              <a:t>:  Page 4 , top half of page:</a:t>
            </a:r>
          </a:p>
          <a:p>
            <a:r>
              <a:rPr lang="en-US" dirty="0"/>
              <a:t>Activity: Mark the section of the transcript appropriately.</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19</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4292207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slide –</a:t>
            </a:r>
          </a:p>
          <a:p>
            <a:endParaRPr lang="en-US" dirty="0"/>
          </a:p>
          <a:p>
            <a:r>
              <a:rPr lang="en-US" dirty="0"/>
              <a:t>the sounds of the S/Z in the final position of words are often bound morphemes</a:t>
            </a:r>
          </a:p>
          <a:p>
            <a:endParaRPr lang="en-US" dirty="0"/>
          </a:p>
          <a:p>
            <a:r>
              <a:rPr lang="en-US" dirty="0" err="1"/>
              <a:t>Posessive</a:t>
            </a:r>
            <a:r>
              <a:rPr lang="en-US" dirty="0"/>
              <a:t> pronouns are not marked to simplify transcription, and kids learn these as whole units, there is no inherent syntax rule being applied by the child.</a:t>
            </a:r>
          </a:p>
          <a:p>
            <a:endParaRPr lang="en-US" dirty="0"/>
          </a:p>
          <a:p>
            <a:r>
              <a:rPr lang="en-US" dirty="0"/>
              <a:t>How it was done for the database samples so if you want to compare, you must </a:t>
            </a:r>
            <a:r>
              <a:rPr lang="en-US" dirty="0" err="1"/>
              <a:t>folllow</a:t>
            </a:r>
            <a:r>
              <a:rPr lang="en-US" dirty="0"/>
              <a:t> these rules.  If you don’t feel free to use whatever rules…..</a:t>
            </a:r>
          </a:p>
          <a:p>
            <a:endParaRPr lang="en-US" dirty="0"/>
          </a:p>
          <a:p>
            <a:r>
              <a:rPr lang="en-US" dirty="0"/>
              <a:t>Note: </a:t>
            </a:r>
          </a:p>
          <a:p>
            <a:r>
              <a:rPr lang="en-US" dirty="0"/>
              <a:t>When the spelling of a free morpheme changes with the addition of the bound morpheme such as Cry to Cries, use the root spelling of the free morpheme “c-r-y” as </a:t>
            </a:r>
            <a:r>
              <a:rPr lang="en-US" dirty="0" err="1"/>
              <a:t>tho</a:t>
            </a:r>
            <a:r>
              <a:rPr lang="en-US" dirty="0"/>
              <a:t> the bound morpheme is not there.  Then simply add the slash plus the  bound morpheme.  If this is not done, the stem CRI/3s would be treated as different from the word “cry” and inflate TTR and NDW.</a:t>
            </a:r>
          </a:p>
          <a:p>
            <a:endParaRPr lang="en-US" dirty="0"/>
          </a:p>
          <a:p>
            <a:endParaRPr lang="en-US" dirty="0"/>
          </a:p>
          <a:p>
            <a:r>
              <a:rPr lang="en-US" b="1" dirty="0"/>
              <a:t>STAY ON SLIDE</a:t>
            </a:r>
            <a:r>
              <a:rPr lang="en-US" dirty="0"/>
              <a:t>:  Page 4 , top half of page:</a:t>
            </a:r>
          </a:p>
          <a:p>
            <a:r>
              <a:rPr lang="en-US" dirty="0"/>
              <a:t>Activity: Mark the section of the transcript appropriately.</a:t>
            </a:r>
          </a:p>
        </p:txBody>
      </p:sp>
      <p:sp>
        <p:nvSpPr>
          <p:cNvPr id="4" name="Slide Number Placeholder 3"/>
          <p:cNvSpPr>
            <a:spLocks noGrp="1"/>
          </p:cNvSpPr>
          <p:nvPr>
            <p:ph type="sldNum" sz="quarter" idx="10"/>
          </p:nvPr>
        </p:nvSpPr>
        <p:spPr/>
        <p:txBody>
          <a:bodyPr/>
          <a:lstStyle/>
          <a:p>
            <a:fld id="{FFCB1FB1-78F5-4D99-9D53-FED955722738}" type="slidenum">
              <a:rPr lang="en-US" smtClean="0"/>
              <a:pPr/>
              <a:t>20</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409734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21</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98471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B1FB1-78F5-4D99-9D53-FED955722738}" type="slidenum">
              <a:rPr lang="en-US" smtClean="0"/>
              <a:pPr/>
              <a:t>2</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405162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nothing in your hand out about unintelligibility.  However, it is an important part of  transcribing.</a:t>
            </a:r>
          </a:p>
          <a:p>
            <a:endParaRPr lang="en-US" dirty="0"/>
          </a:p>
          <a:p>
            <a:r>
              <a:rPr lang="en-US" dirty="0"/>
              <a:t>Our rule is the three strikes you’re out rule:  We listen three times, and if we cannot understand, confidently, what is being said, we then mark for intelligibility.</a:t>
            </a:r>
          </a:p>
          <a:p>
            <a:endParaRPr lang="en-US" dirty="0"/>
          </a:p>
          <a:p>
            <a:endParaRPr lang="en-US" dirty="0"/>
          </a:p>
          <a:p>
            <a:r>
              <a:rPr lang="en-US" dirty="0"/>
              <a:t>Remember:  Anything you don’t have in your handout is in the “help menu” in the SALT program F1 or just click the help icon in the menu bar when you are in a transcript.</a:t>
            </a:r>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25</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537642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nothing in your hand out about unintelligibility.  However, it is an important part of  transcribing.</a:t>
            </a:r>
          </a:p>
          <a:p>
            <a:endParaRPr lang="en-US" dirty="0"/>
          </a:p>
          <a:p>
            <a:r>
              <a:rPr lang="en-US" dirty="0"/>
              <a:t>Our rule is the three strikes you’re out rule:  We listen three times, and if we cannot understand, confidently, what is being said, we then mark for intelligibility.</a:t>
            </a:r>
          </a:p>
          <a:p>
            <a:endParaRPr lang="en-US" dirty="0"/>
          </a:p>
          <a:p>
            <a:endParaRPr lang="en-US" dirty="0"/>
          </a:p>
          <a:p>
            <a:r>
              <a:rPr lang="en-US" dirty="0"/>
              <a:t>Remember:  Anything you don’t have in your handout is in the “help menu” in the SALT program F1 or just click the help icon in the menu bar when you are in a transcript.</a:t>
            </a:r>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26</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860135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We’re on page 6 in your hand out:</a:t>
            </a:r>
          </a:p>
          <a:p>
            <a:endParaRPr lang="en-US" dirty="0"/>
          </a:p>
          <a:p>
            <a:r>
              <a:rPr lang="en-US" dirty="0"/>
              <a:t>SALT recognizes the six words and </a:t>
            </a:r>
            <a:r>
              <a:rPr lang="en-US" dirty="0" err="1"/>
              <a:t>vocaliazations</a:t>
            </a:r>
            <a:r>
              <a:rPr lang="en-US" dirty="0"/>
              <a:t> above as “filled pauses” and counts them as such automatically when analyzing (if you spell them as we have) – specifically when it categorizes mazes in the analysis.</a:t>
            </a:r>
          </a:p>
          <a:p>
            <a:endParaRPr lang="en-US" dirty="0"/>
          </a:p>
          <a:p>
            <a:r>
              <a:rPr lang="en-US" dirty="0"/>
              <a:t>For all other speech that a transcriber might deem as a filled pause, the transcriber would attach the word code [FP] to include those other words in the analysis.</a:t>
            </a:r>
          </a:p>
          <a:p>
            <a:r>
              <a:rPr lang="en-US" dirty="0"/>
              <a:t>An example might be excessive use of the word “like”</a:t>
            </a:r>
          </a:p>
          <a:p>
            <a:endParaRPr lang="en-US" dirty="0"/>
          </a:p>
          <a:p>
            <a:r>
              <a:rPr lang="en-US" dirty="0"/>
              <a:t>Repetitions/revisions:</a:t>
            </a:r>
          </a:p>
          <a:p>
            <a:r>
              <a:rPr lang="en-US" dirty="0"/>
              <a:t>We assume the speaker is working through the intended message on the front end of the utterance and then resolves it.  </a:t>
            </a:r>
          </a:p>
          <a:p>
            <a:endParaRPr lang="en-US" dirty="0"/>
          </a:p>
          <a:p>
            <a:r>
              <a:rPr lang="en-US" dirty="0"/>
              <a:t>There may be times when  you know this is not the case, you can hear that the front end was not the maze per se.  Then you must use your clinical judgment to deem what should be in parentheses.</a:t>
            </a:r>
          </a:p>
          <a:p>
            <a:endParaRPr lang="en-US" dirty="0"/>
          </a:p>
          <a:p>
            <a:r>
              <a:rPr lang="en-US" b="1" dirty="0"/>
              <a:t>STAY ON SLIDE:</a:t>
            </a:r>
          </a:p>
          <a:p>
            <a:r>
              <a:rPr lang="en-US" dirty="0"/>
              <a:t>Activity is no Page 6</a:t>
            </a:r>
          </a:p>
        </p:txBody>
      </p:sp>
      <p:sp>
        <p:nvSpPr>
          <p:cNvPr id="4" name="Slide Number Placeholder 3"/>
          <p:cNvSpPr>
            <a:spLocks noGrp="1"/>
          </p:cNvSpPr>
          <p:nvPr>
            <p:ph type="sldNum" sz="quarter" idx="10"/>
          </p:nvPr>
        </p:nvSpPr>
        <p:spPr/>
        <p:txBody>
          <a:bodyPr/>
          <a:lstStyle/>
          <a:p>
            <a:fld id="{FFCB1FB1-78F5-4D99-9D53-FED955722738}" type="slidenum">
              <a:rPr lang="en-US" smtClean="0"/>
              <a:pPr/>
              <a:t>27</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382604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Overlaps are when one speaker talks over the other – both are speaking at the same time.</a:t>
            </a:r>
          </a:p>
          <a:p>
            <a:r>
              <a:rPr lang="en-US" dirty="0"/>
              <a:t>While transcribing, one line has to follow the next  in a linear fashion</a:t>
            </a:r>
          </a:p>
          <a:p>
            <a:r>
              <a:rPr lang="en-US" dirty="0"/>
              <a:t>Your job is to stay authentic to the speakers and capture all the talking.</a:t>
            </a:r>
          </a:p>
          <a:p>
            <a:endParaRPr lang="en-US" dirty="0"/>
          </a:p>
          <a:p>
            <a:r>
              <a:rPr lang="en-US" b="1" dirty="0"/>
              <a:t>STAY ON SLIDE</a:t>
            </a:r>
          </a:p>
          <a:p>
            <a:r>
              <a:rPr lang="en-US" dirty="0"/>
              <a:t>Activity on bottom of page 5</a:t>
            </a:r>
          </a:p>
          <a:p>
            <a:r>
              <a:rPr lang="en-US" dirty="0"/>
              <a:t>Use the box to write out the transcription of this sample containing overlaps</a:t>
            </a:r>
          </a:p>
          <a:p>
            <a:endParaRPr lang="en-US" dirty="0"/>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28</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7841556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Overlaps are when one speaker talks over the other – both are speaking at the same time.</a:t>
            </a:r>
          </a:p>
          <a:p>
            <a:r>
              <a:rPr lang="en-US" dirty="0"/>
              <a:t>While transcribing, one line has to follow the next  in a linear fashion</a:t>
            </a:r>
          </a:p>
          <a:p>
            <a:r>
              <a:rPr lang="en-US" dirty="0"/>
              <a:t>Your job is to stay authentic to the speakers and capture all the talking.</a:t>
            </a:r>
          </a:p>
          <a:p>
            <a:endParaRPr lang="en-US" dirty="0"/>
          </a:p>
          <a:p>
            <a:r>
              <a:rPr lang="en-US" b="1" dirty="0"/>
              <a:t>STAY ON SLIDE</a:t>
            </a:r>
          </a:p>
          <a:p>
            <a:r>
              <a:rPr lang="en-US" dirty="0"/>
              <a:t>Activity on bottom of page 5</a:t>
            </a:r>
          </a:p>
          <a:p>
            <a:r>
              <a:rPr lang="en-US" dirty="0"/>
              <a:t>Use the box to write out the transcription of this sample containing overlaps</a:t>
            </a:r>
          </a:p>
          <a:p>
            <a:endParaRPr lang="en-US" dirty="0"/>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29</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578409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Omissions in obligatory context are errors.  SALT has a convention for marking them to differentiate them from other types of word errors.</a:t>
            </a:r>
          </a:p>
          <a:p>
            <a:endParaRPr lang="en-US" dirty="0"/>
          </a:p>
          <a:p>
            <a:r>
              <a:rPr lang="en-US" dirty="0"/>
              <a:t>EO:</a:t>
            </a:r>
          </a:p>
          <a:p>
            <a:r>
              <a:rPr lang="en-US" dirty="0"/>
              <a:t>Issue:  Can’t leave it “</a:t>
            </a:r>
            <a:r>
              <a:rPr lang="en-US" dirty="0" err="1"/>
              <a:t>goed</a:t>
            </a:r>
            <a:r>
              <a:rPr lang="en-US" dirty="0"/>
              <a:t>”  not a word, or else SALT will read as a legitimate vocabulary word, </a:t>
            </a:r>
          </a:p>
          <a:p>
            <a:r>
              <a:rPr lang="en-US" dirty="0"/>
              <a:t>but neither is go/</a:t>
            </a:r>
            <a:r>
              <a:rPr lang="en-US" dirty="0" err="1"/>
              <a:t>ed</a:t>
            </a:r>
            <a:r>
              <a:rPr lang="en-US" dirty="0"/>
              <a:t> – don’t want to credit the bound morpheme when it’s in error either by slashing it……so you redefine it with the vertical bar, telling SALT the produced word that should be counted as the vocabulary word , and in this example the child produced “go” not “went”, so don’t credit the child as using “went” in this example.  </a:t>
            </a:r>
          </a:p>
          <a:p>
            <a:endParaRPr lang="en-US" dirty="0"/>
          </a:p>
          <a:p>
            <a:r>
              <a:rPr lang="en-US" dirty="0"/>
              <a:t>EW:  Error at the word level, those codes are attached to the word in error, without a space – and you can develop subcategories of word-level errors such as pronoun errors, by creating “EP” code, Him[</a:t>
            </a:r>
            <a:r>
              <a:rPr lang="en-US" dirty="0" err="1"/>
              <a:t>EP:he</a:t>
            </a:r>
            <a:r>
              <a:rPr lang="en-US" dirty="0"/>
              <a:t>] took the book/s. In SALT, if you want to count the frequency of errors, or call up those errors, you begin those codes with an “E”.</a:t>
            </a:r>
          </a:p>
          <a:p>
            <a:endParaRPr lang="en-US" dirty="0"/>
          </a:p>
          <a:p>
            <a:r>
              <a:rPr lang="en-US" dirty="0"/>
              <a:t>EU  sometimes there are multiple word errors within one utterance or, it is impossible to decide which words are in  error,  or there are errors in word order, or the utterance just makes no sense.  We then mark the entire utterance in error –  an utterance level code, so leave a space b/w the last word in the utterance and then type the code [EU].  </a:t>
            </a:r>
          </a:p>
          <a:p>
            <a:r>
              <a:rPr lang="en-US" dirty="0"/>
              <a:t>e.g., I never did not any [EU].</a:t>
            </a:r>
          </a:p>
          <a:p>
            <a:endParaRPr lang="en-US" dirty="0"/>
          </a:p>
          <a:p>
            <a:r>
              <a:rPr lang="en-US" b="1" dirty="0"/>
              <a:t>STAY ON SLIDE: </a:t>
            </a:r>
            <a:r>
              <a:rPr lang="en-US" dirty="0"/>
              <a:t>Activity is on Page 7 of hand out.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30</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44924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Omissions in obligatory context are errors.  SALT has a convention for marking them to differentiate them from other types of word errors.</a:t>
            </a:r>
          </a:p>
          <a:p>
            <a:endParaRPr lang="en-US" dirty="0"/>
          </a:p>
          <a:p>
            <a:r>
              <a:rPr lang="en-US" dirty="0"/>
              <a:t>EO:</a:t>
            </a:r>
          </a:p>
          <a:p>
            <a:r>
              <a:rPr lang="en-US" dirty="0"/>
              <a:t>Issue:  Can’t leave it “</a:t>
            </a:r>
            <a:r>
              <a:rPr lang="en-US" dirty="0" err="1"/>
              <a:t>goed</a:t>
            </a:r>
            <a:r>
              <a:rPr lang="en-US" dirty="0"/>
              <a:t>”  not a word, or else SALT will read as a legitimate vocabulary word, </a:t>
            </a:r>
          </a:p>
          <a:p>
            <a:r>
              <a:rPr lang="en-US" dirty="0"/>
              <a:t>but neither is go/</a:t>
            </a:r>
            <a:r>
              <a:rPr lang="en-US" dirty="0" err="1"/>
              <a:t>ed</a:t>
            </a:r>
            <a:r>
              <a:rPr lang="en-US" dirty="0"/>
              <a:t> – don’t want to credit the bound morpheme when it’s in error either by slashing it……so you redefine it with the vertical bar, telling SALT the produced word that should be counted as the vocabulary word , and in this example the child produced “go” not “went”, so don’t credit the child as using “went” in this example.  </a:t>
            </a:r>
          </a:p>
          <a:p>
            <a:endParaRPr lang="en-US" dirty="0"/>
          </a:p>
          <a:p>
            <a:r>
              <a:rPr lang="en-US" dirty="0"/>
              <a:t>EW:  Error at the word level, those codes are attached to the word in error, without a space – and you can develop subcategories of word-level errors such as pronoun errors, by creating “EP” code, Him[</a:t>
            </a:r>
            <a:r>
              <a:rPr lang="en-US" dirty="0" err="1"/>
              <a:t>EP:he</a:t>
            </a:r>
            <a:r>
              <a:rPr lang="en-US" dirty="0"/>
              <a:t>] took the book/s. In SALT, if you want to count the frequency of errors, or call up those errors, you begin those codes with an “E”.</a:t>
            </a:r>
          </a:p>
          <a:p>
            <a:endParaRPr lang="en-US" dirty="0"/>
          </a:p>
          <a:p>
            <a:r>
              <a:rPr lang="en-US" dirty="0"/>
              <a:t>EU  sometimes there are multiple word errors within one utterance or, it is impossible to decide which words are in  error,  or there are errors in word order, or the utterance just makes no sense.  We then mark the entire utterance in error –  an utterance level code, so leave a space b/w the last word in the utterance and then type the code [EU].  </a:t>
            </a:r>
          </a:p>
          <a:p>
            <a:r>
              <a:rPr lang="en-US" dirty="0"/>
              <a:t>e.g., I never did not any [EU].</a:t>
            </a:r>
          </a:p>
          <a:p>
            <a:endParaRPr lang="en-US" dirty="0"/>
          </a:p>
          <a:p>
            <a:r>
              <a:rPr lang="en-US" b="1" dirty="0"/>
              <a:t>STAY ON SLIDE: </a:t>
            </a:r>
            <a:r>
              <a:rPr lang="en-US" dirty="0"/>
              <a:t>Activity is on Page 7 of hand out.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31</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247166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Omissions in obligatory context are errors.  SALT has a convention for marking them to differentiate them from other types of word errors.</a:t>
            </a:r>
          </a:p>
          <a:p>
            <a:endParaRPr lang="en-US" dirty="0"/>
          </a:p>
          <a:p>
            <a:r>
              <a:rPr lang="en-US" dirty="0"/>
              <a:t>EO:</a:t>
            </a:r>
          </a:p>
          <a:p>
            <a:r>
              <a:rPr lang="en-US" dirty="0"/>
              <a:t>Issue:  Can’t leave it “</a:t>
            </a:r>
            <a:r>
              <a:rPr lang="en-US" dirty="0" err="1"/>
              <a:t>goed</a:t>
            </a:r>
            <a:r>
              <a:rPr lang="en-US" dirty="0"/>
              <a:t>”  not a word, or else SALT will read as a legitimate vocabulary word, </a:t>
            </a:r>
          </a:p>
          <a:p>
            <a:r>
              <a:rPr lang="en-US" dirty="0"/>
              <a:t>but neither is go/</a:t>
            </a:r>
            <a:r>
              <a:rPr lang="en-US" dirty="0" err="1"/>
              <a:t>ed</a:t>
            </a:r>
            <a:r>
              <a:rPr lang="en-US" dirty="0"/>
              <a:t> – don’t want to credit the bound morpheme when it’s in error either by slashing it……so you redefine it with the vertical bar, telling SALT the produced word that should be counted as the vocabulary word , and in this example the child produced “go” not “went”, so don’t credit the child as using “went” in this example.  </a:t>
            </a:r>
          </a:p>
          <a:p>
            <a:endParaRPr lang="en-US" dirty="0"/>
          </a:p>
          <a:p>
            <a:r>
              <a:rPr lang="en-US" dirty="0"/>
              <a:t>EW:  Error at the word level, those codes are attached to the word in error, without a space – and you can develop subcategories of word-level errors such as pronoun errors, by creating “EP” code, Him[</a:t>
            </a:r>
            <a:r>
              <a:rPr lang="en-US" dirty="0" err="1"/>
              <a:t>EP:he</a:t>
            </a:r>
            <a:r>
              <a:rPr lang="en-US" dirty="0"/>
              <a:t>] took the book/s. In SALT, if you want to count the frequency of errors, or call up those errors, you begin those codes with an “E”.</a:t>
            </a:r>
          </a:p>
          <a:p>
            <a:endParaRPr lang="en-US" dirty="0"/>
          </a:p>
          <a:p>
            <a:r>
              <a:rPr lang="en-US" dirty="0"/>
              <a:t>EU  sometimes there are multiple word errors within one utterance or, it is impossible to decide which words are in  error,  or there are errors in word order, or the utterance just makes no sense.  We then mark the entire utterance in error –  an utterance level code, so leave a space b/w the last word in the utterance and then type the code [EU].  </a:t>
            </a:r>
          </a:p>
          <a:p>
            <a:r>
              <a:rPr lang="en-US" dirty="0"/>
              <a:t>e.g., I never did not any [EU].</a:t>
            </a:r>
          </a:p>
          <a:p>
            <a:endParaRPr lang="en-US" dirty="0"/>
          </a:p>
          <a:p>
            <a:r>
              <a:rPr lang="en-US" b="1" dirty="0"/>
              <a:t>STAY ON SLIDE: </a:t>
            </a:r>
            <a:r>
              <a:rPr lang="en-US" dirty="0"/>
              <a:t>Activity is on Page 7 of hand out.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32</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30509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are real kids, what how you transcribe affects results of sample</a:t>
            </a:r>
          </a:p>
          <a:p>
            <a:r>
              <a:rPr lang="en-US" dirty="0"/>
              <a:t>Base treatment IEP goals on the analysis</a:t>
            </a:r>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3</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61010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Make it accurate  - but you might struggle with about 5% and you just have to let it go.  Don’t struggle too hard, because it all comes out in the wash – it won’t affect greatly your outcomes.  </a:t>
            </a:r>
          </a:p>
          <a:p>
            <a:endParaRPr lang="en-US" dirty="0"/>
          </a:p>
          <a:p>
            <a:r>
              <a:rPr lang="en-US" dirty="0"/>
              <a:t>There will be those odd utterances, you just wont know how to segment</a:t>
            </a:r>
          </a:p>
          <a:p>
            <a:endParaRPr lang="en-US" dirty="0"/>
          </a:p>
          <a:p>
            <a:r>
              <a:rPr lang="en-US" dirty="0"/>
              <a:t>There will be a number of decisions on how to code -  make your decision and move on or transcription will be arduous and you won’t want to continue</a:t>
            </a:r>
          </a:p>
        </p:txBody>
      </p:sp>
      <p:sp>
        <p:nvSpPr>
          <p:cNvPr id="4" name="Slide Number Placeholder 3"/>
          <p:cNvSpPr>
            <a:spLocks noGrp="1"/>
          </p:cNvSpPr>
          <p:nvPr>
            <p:ph type="sldNum" sz="quarter" idx="10"/>
          </p:nvPr>
        </p:nvSpPr>
        <p:spPr/>
        <p:txBody>
          <a:bodyPr/>
          <a:lstStyle/>
          <a:p>
            <a:fld id="{FFCB1FB1-78F5-4D99-9D53-FED955722738}" type="slidenum">
              <a:rPr lang="en-US" smtClean="0"/>
              <a:pPr/>
              <a:t>4</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3783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 of talk</a:t>
            </a:r>
          </a:p>
        </p:txBody>
      </p:sp>
      <p:sp>
        <p:nvSpPr>
          <p:cNvPr id="4" name="Slide Number Placeholder 3"/>
          <p:cNvSpPr>
            <a:spLocks noGrp="1"/>
          </p:cNvSpPr>
          <p:nvPr>
            <p:ph type="sldNum" sz="quarter" idx="10"/>
          </p:nvPr>
        </p:nvSpPr>
        <p:spPr/>
        <p:txBody>
          <a:bodyPr/>
          <a:lstStyle/>
          <a:p>
            <a:fld id="{FFCB1FB1-78F5-4D99-9D53-FED955722738}" type="slidenum">
              <a:rPr lang="en-US" smtClean="0"/>
              <a:pPr/>
              <a:t>5</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2755538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Page 1 in Handout:</a:t>
            </a:r>
          </a:p>
          <a:p>
            <a:r>
              <a:rPr lang="en-US" dirty="0"/>
              <a:t>Utterance segmentation, taking oral language and deciding how to parse.</a:t>
            </a:r>
          </a:p>
          <a:p>
            <a:endParaRPr lang="en-US" dirty="0"/>
          </a:p>
          <a:p>
            <a:r>
              <a:rPr lang="en-US" dirty="0"/>
              <a:t>Does affect results  -  MLU correlates with age and how  you segment utterances affects this value </a:t>
            </a:r>
          </a:p>
          <a:p>
            <a:endParaRPr lang="en-US" dirty="0"/>
          </a:p>
          <a:p>
            <a:r>
              <a:rPr lang="en-US" dirty="0"/>
              <a:t>Where one utterance ends and another starts is an important decision </a:t>
            </a:r>
          </a:p>
          <a:p>
            <a:endParaRPr lang="en-US" dirty="0"/>
          </a:p>
          <a:p>
            <a:r>
              <a:rPr lang="en-US" dirty="0"/>
              <a:t>C unit is currently  the most accepted method of utterance segmentation.</a:t>
            </a:r>
          </a:p>
          <a:p>
            <a:endParaRPr lang="en-US" dirty="0"/>
          </a:p>
          <a:p>
            <a:r>
              <a:rPr lang="en-US" dirty="0"/>
              <a:t>C –units are what we use for all our ref databases</a:t>
            </a:r>
          </a:p>
          <a:p>
            <a:endParaRPr lang="en-US" dirty="0"/>
          </a:p>
          <a:p>
            <a:r>
              <a:rPr lang="en-US" dirty="0"/>
              <a:t>There are other methods of segmenting  such as phonological units which are based on pause and intonation.</a:t>
            </a:r>
          </a:p>
          <a:p>
            <a:endParaRPr lang="en-US" dirty="0"/>
          </a:p>
          <a:p>
            <a:endParaRPr lang="en-US" b="1" dirty="0"/>
          </a:p>
          <a:p>
            <a:r>
              <a:rPr lang="en-US" b="1" dirty="0"/>
              <a:t>Turn to page 2 in your handout.  </a:t>
            </a:r>
          </a:p>
          <a:p>
            <a:r>
              <a:rPr lang="en-US" b="1" dirty="0"/>
              <a:t>Complete the  worksheet.  </a:t>
            </a:r>
          </a:p>
          <a:p>
            <a:r>
              <a:rPr lang="en-US" b="1" dirty="0"/>
              <a:t>STAY on this slide until they’ve completed worksheet.</a:t>
            </a:r>
          </a:p>
        </p:txBody>
      </p:sp>
      <p:sp>
        <p:nvSpPr>
          <p:cNvPr id="4" name="Slide Number Placeholder 3"/>
          <p:cNvSpPr>
            <a:spLocks noGrp="1"/>
          </p:cNvSpPr>
          <p:nvPr>
            <p:ph type="sldNum" sz="quarter" idx="10"/>
          </p:nvPr>
        </p:nvSpPr>
        <p:spPr/>
        <p:txBody>
          <a:bodyPr/>
          <a:lstStyle/>
          <a:p>
            <a:fld id="{FFCB1FB1-78F5-4D99-9D53-FED955722738}" type="slidenum">
              <a:rPr lang="en-US" smtClean="0"/>
              <a:pPr/>
              <a:t>7</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107850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Page 3 in Hand out.</a:t>
            </a:r>
          </a:p>
          <a:p>
            <a:endParaRPr lang="en-US" dirty="0"/>
          </a:p>
          <a:p>
            <a:r>
              <a:rPr lang="en-US" dirty="0"/>
              <a:t>Header information: </a:t>
            </a:r>
          </a:p>
          <a:p>
            <a:r>
              <a:rPr lang="en-US" dirty="0"/>
              <a:t>The more you put in the header, the more SALT will know and the more likely it will then default to the correct database when analyzing</a:t>
            </a:r>
          </a:p>
          <a:p>
            <a:endParaRPr lang="en-US" dirty="0"/>
          </a:p>
          <a:p>
            <a:r>
              <a:rPr lang="en-US" dirty="0"/>
              <a:t>Defining the codes helps the reader</a:t>
            </a:r>
          </a:p>
          <a:p>
            <a:r>
              <a:rPr lang="en-US" dirty="0"/>
              <a:t>If  you customize or create  a code – put it in the header  e.g., [EP] error  pronoun</a:t>
            </a:r>
          </a:p>
          <a:p>
            <a:endParaRPr lang="en-US" dirty="0"/>
          </a:p>
          <a:p>
            <a:r>
              <a:rPr lang="en-US" dirty="0"/>
              <a:t>= e.g.,  Background noise interfering with intelligibility</a:t>
            </a:r>
          </a:p>
          <a:p>
            <a:r>
              <a:rPr lang="en-US" dirty="0"/>
              <a:t>: change in speaker</a:t>
            </a:r>
          </a:p>
          <a:p>
            <a:r>
              <a:rPr lang="en-US" dirty="0"/>
              <a:t>; same speaker</a:t>
            </a:r>
          </a:p>
          <a:p>
            <a:endParaRPr lang="en-US" dirty="0"/>
          </a:p>
        </p:txBody>
      </p:sp>
      <p:sp>
        <p:nvSpPr>
          <p:cNvPr id="4" name="Slide Number Placeholder 3"/>
          <p:cNvSpPr>
            <a:spLocks noGrp="1"/>
          </p:cNvSpPr>
          <p:nvPr>
            <p:ph type="sldNum" sz="quarter" idx="10"/>
          </p:nvPr>
        </p:nvSpPr>
        <p:spPr/>
        <p:txBody>
          <a:bodyPr/>
          <a:lstStyle/>
          <a:p>
            <a:fld id="{FFCB1FB1-78F5-4D99-9D53-FED955722738}" type="slidenum">
              <a:rPr lang="en-US" smtClean="0"/>
              <a:pPr/>
              <a:t>8</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13157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SALT will read an error if no end of utterance punctuation</a:t>
            </a:r>
          </a:p>
          <a:p>
            <a:endParaRPr lang="en-US" dirty="0"/>
          </a:p>
          <a:p>
            <a:r>
              <a:rPr lang="en-US" dirty="0"/>
              <a:t>Nothing can go after the final punctuation mark  - not even quotation marks</a:t>
            </a:r>
          </a:p>
          <a:p>
            <a:endParaRPr lang="en-US" dirty="0"/>
          </a:p>
          <a:p>
            <a:r>
              <a:rPr lang="en-US" dirty="0"/>
              <a:t>Intonation prompt is an open-ended utterance used to prompt the speaker for a response using rising intonation:</a:t>
            </a:r>
          </a:p>
          <a:p>
            <a:endParaRPr lang="en-US" dirty="0"/>
          </a:p>
          <a:p>
            <a:r>
              <a:rPr lang="en-US" dirty="0"/>
              <a:t>If it’s a skip card then you have to ~</a:t>
            </a:r>
          </a:p>
          <a:p>
            <a:r>
              <a:rPr lang="en-US" dirty="0"/>
              <a:t>So they didn’t come to your party because~</a:t>
            </a:r>
          </a:p>
          <a:p>
            <a:endParaRPr lang="en-US" dirty="0"/>
          </a:p>
          <a:p>
            <a:r>
              <a:rPr lang="en-US" b="1" dirty="0"/>
              <a:t>NO Activity for this.</a:t>
            </a:r>
          </a:p>
        </p:txBody>
      </p:sp>
      <p:sp>
        <p:nvSpPr>
          <p:cNvPr id="4" name="Slide Number Placeholder 3"/>
          <p:cNvSpPr>
            <a:spLocks noGrp="1"/>
          </p:cNvSpPr>
          <p:nvPr>
            <p:ph type="sldNum" sz="quarter" idx="10"/>
          </p:nvPr>
        </p:nvSpPr>
        <p:spPr/>
        <p:txBody>
          <a:bodyPr/>
          <a:lstStyle/>
          <a:p>
            <a:fld id="{FFCB1FB1-78F5-4D99-9D53-FED955722738}" type="slidenum">
              <a:rPr lang="en-US" smtClean="0"/>
              <a:pPr/>
              <a:t>9</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3666448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SALT will read an error if no end of utterance punctuation</a:t>
            </a:r>
          </a:p>
          <a:p>
            <a:endParaRPr lang="en-US" dirty="0"/>
          </a:p>
          <a:p>
            <a:r>
              <a:rPr lang="en-US" dirty="0"/>
              <a:t>Nothing can go after the final punctuation mark  - not even quotation marks</a:t>
            </a:r>
          </a:p>
          <a:p>
            <a:endParaRPr lang="en-US" dirty="0"/>
          </a:p>
          <a:p>
            <a:r>
              <a:rPr lang="en-US" dirty="0"/>
              <a:t>Intonation prompt is an open-ended utterance used to prompt the speaker for a response using rising intonation:</a:t>
            </a:r>
          </a:p>
          <a:p>
            <a:endParaRPr lang="en-US" dirty="0"/>
          </a:p>
          <a:p>
            <a:r>
              <a:rPr lang="en-US" dirty="0"/>
              <a:t>If it’s a skip card then you have to ~</a:t>
            </a:r>
          </a:p>
          <a:p>
            <a:r>
              <a:rPr lang="en-US" dirty="0"/>
              <a:t>So they didn’t come to your party because~</a:t>
            </a:r>
          </a:p>
          <a:p>
            <a:endParaRPr lang="en-US" dirty="0"/>
          </a:p>
          <a:p>
            <a:r>
              <a:rPr lang="en-US" b="1" dirty="0"/>
              <a:t>NO Activity for this.</a:t>
            </a:r>
          </a:p>
        </p:txBody>
      </p:sp>
      <p:sp>
        <p:nvSpPr>
          <p:cNvPr id="4" name="Slide Number Placeholder 3"/>
          <p:cNvSpPr>
            <a:spLocks noGrp="1"/>
          </p:cNvSpPr>
          <p:nvPr>
            <p:ph type="sldNum" sz="quarter" idx="10"/>
          </p:nvPr>
        </p:nvSpPr>
        <p:spPr/>
        <p:txBody>
          <a:bodyPr/>
          <a:lstStyle/>
          <a:p>
            <a:fld id="{FFCB1FB1-78F5-4D99-9D53-FED955722738}" type="slidenum">
              <a:rPr lang="en-US" smtClean="0"/>
              <a:pPr/>
              <a:t>10</a:t>
            </a:fld>
            <a:endParaRPr lang="en-US"/>
          </a:p>
        </p:txBody>
      </p:sp>
      <p:sp>
        <p:nvSpPr>
          <p:cNvPr id="5" name="Footer Placeholder 4"/>
          <p:cNvSpPr>
            <a:spLocks noGrp="1"/>
          </p:cNvSpPr>
          <p:nvPr>
            <p:ph type="ftr" sz="quarter" idx="11"/>
          </p:nvPr>
        </p:nvSpPr>
        <p:spPr/>
        <p:txBody>
          <a:bodyPr/>
          <a:lstStyle/>
          <a:p>
            <a:r>
              <a:rPr lang="en-US"/>
              <a:t>SALT Software, LLC</a:t>
            </a:r>
          </a:p>
        </p:txBody>
      </p:sp>
      <p:sp>
        <p:nvSpPr>
          <p:cNvPr id="6" name="Header Placeholder 5"/>
          <p:cNvSpPr>
            <a:spLocks noGrp="1"/>
          </p:cNvSpPr>
          <p:nvPr>
            <p:ph type="hdr" sz="quarter" idx="12"/>
          </p:nvPr>
        </p:nvSpPr>
        <p:spPr/>
        <p:txBody>
          <a:bodyPr/>
          <a:lstStyle/>
          <a:p>
            <a:r>
              <a:rPr lang="en-US"/>
              <a:t>SALT Transcription Rules &amp; Practice</a:t>
            </a:r>
          </a:p>
        </p:txBody>
      </p:sp>
    </p:spTree>
    <p:extLst>
      <p:ext uri="{BB962C8B-B14F-4D97-AF65-F5344CB8AC3E}">
        <p14:creationId xmlns:p14="http://schemas.microsoft.com/office/powerpoint/2010/main" val="1088188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819400"/>
            <a:ext cx="7162800" cy="1470025"/>
          </a:xfrm>
        </p:spPr>
        <p:txBody>
          <a:bodyPr/>
          <a:lstStyle/>
          <a:p>
            <a:r>
              <a:rPr lang="en-US"/>
              <a:t>Click to edit Master title style</a:t>
            </a:r>
          </a:p>
        </p:txBody>
      </p:sp>
      <p:sp>
        <p:nvSpPr>
          <p:cNvPr id="3" name="Subtitle 2"/>
          <p:cNvSpPr>
            <a:spLocks noGrp="1"/>
          </p:cNvSpPr>
          <p:nvPr>
            <p:ph type="subTitle" idx="1"/>
          </p:nvPr>
        </p:nvSpPr>
        <p:spPr>
          <a:xfrm>
            <a:off x="1905000" y="4343400"/>
            <a:ext cx="67056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2323BA-3B04-418D-A638-A5D22EDFB91F}"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16837-B97E-44A6-BE41-9C724A410D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D2F1B-EE44-4F0F-8AFB-5401138003F0}" type="datetimeFigureOut">
              <a:rPr lang="en-US" smtClean="0"/>
              <a:pPr/>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2A090-1E6B-4813-893F-8220F98BF0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SALT template title slide.jpg"/>
          <p:cNvPicPr>
            <a:picLocks noChangeAspect="1"/>
          </p:cNvPicPr>
          <p:nvPr/>
        </p:nvPicPr>
        <p:blipFill>
          <a:blip r:embed="rId4" cstate="print"/>
          <a:stretch>
            <a:fillRect/>
          </a:stretch>
        </p:blipFill>
        <p:spPr>
          <a:xfrm>
            <a:off x="0" y="-1"/>
            <a:ext cx="9144000" cy="7065818"/>
          </a:xfrm>
          <a:prstGeom prst="rect">
            <a:avLst/>
          </a:prstGeom>
        </p:spPr>
      </p:pic>
      <p:sp>
        <p:nvSpPr>
          <p:cNvPr id="2" name="Title Placeholder 1"/>
          <p:cNvSpPr>
            <a:spLocks noGrp="1"/>
          </p:cNvSpPr>
          <p:nvPr>
            <p:ph type="title"/>
          </p:nvPr>
        </p:nvSpPr>
        <p:spPr>
          <a:xfrm>
            <a:off x="990600" y="274638"/>
            <a:ext cx="7696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008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323BA-3B04-418D-A638-A5D22EDFB91F}" type="datetimeFigureOut">
              <a:rPr lang="en-US" smtClean="0"/>
              <a:pPr/>
              <a:t>10/23/2023</a:t>
            </a:fld>
            <a:endParaRPr lang="en-US"/>
          </a:p>
        </p:txBody>
      </p:sp>
      <p:sp>
        <p:nvSpPr>
          <p:cNvPr id="5" name="Footer Placeholder 4"/>
          <p:cNvSpPr>
            <a:spLocks noGrp="1"/>
          </p:cNvSpPr>
          <p:nvPr>
            <p:ph type="ftr" sz="quarter" idx="3"/>
          </p:nvPr>
        </p:nvSpPr>
        <p:spPr>
          <a:xfrm>
            <a:off x="3124200" y="64008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16837-B97E-44A6-BE41-9C724A410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Text 1 narrow.jpg"/>
          <p:cNvPicPr>
            <a:picLocks noChangeAspect="1"/>
          </p:cNvPicPr>
          <p:nvPr/>
        </p:nvPicPr>
        <p:blipFill>
          <a:blip r:embed="rId13" cstate="print"/>
          <a:stretch>
            <a:fillRect/>
          </a:stretch>
        </p:blipFill>
        <p:spPr>
          <a:xfrm>
            <a:off x="0" y="0"/>
            <a:ext cx="912426" cy="6858000"/>
          </a:xfrm>
          <a:prstGeom prst="rect">
            <a:avLst/>
          </a:prstGeom>
        </p:spPr>
      </p:pic>
      <p:sp>
        <p:nvSpPr>
          <p:cNvPr id="2" name="Title Placeholder 1"/>
          <p:cNvSpPr>
            <a:spLocks noGrp="1"/>
          </p:cNvSpPr>
          <p:nvPr>
            <p:ph type="title"/>
          </p:nvPr>
        </p:nvSpPr>
        <p:spPr>
          <a:xfrm>
            <a:off x="990600" y="274638"/>
            <a:ext cx="7696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008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D2F1B-EE44-4F0F-8AFB-5401138003F0}" type="datetimeFigureOut">
              <a:rPr lang="en-US" smtClean="0"/>
              <a:pPr/>
              <a:t>10/23/2023</a:t>
            </a:fld>
            <a:endParaRPr lang="en-US"/>
          </a:p>
        </p:txBody>
      </p:sp>
      <p:sp>
        <p:nvSpPr>
          <p:cNvPr id="5" name="Footer Placeholder 4"/>
          <p:cNvSpPr>
            <a:spLocks noGrp="1"/>
          </p:cNvSpPr>
          <p:nvPr>
            <p:ph type="ftr" sz="quarter" idx="3"/>
          </p:nvPr>
        </p:nvSpPr>
        <p:spPr>
          <a:xfrm>
            <a:off x="3124200" y="64008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A090-1E6B-4813-893F-8220F98BF0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saltsoftware.com/blog/why-do-we-mark-some-bound-morphemes-and-not-others/"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altsoftware.com/training/self-paced-online-training" TargetMode="External"/><Relationship Id="rId2" Type="http://schemas.openxmlformats.org/officeDocument/2006/relationships/hyperlink" Target="http://saltsoftware.com/resources/tranaid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720975"/>
            <a:ext cx="7162800" cy="1470025"/>
          </a:xfrm>
        </p:spPr>
        <p:txBody>
          <a:bodyPr/>
          <a:lstStyle/>
          <a:p>
            <a:r>
              <a:rPr lang="en-US" dirty="0"/>
              <a:t>SALT Transcription</a:t>
            </a:r>
            <a:br>
              <a:rPr lang="en-US" dirty="0"/>
            </a:br>
            <a:r>
              <a:rPr lang="en-US" dirty="0"/>
              <a:t>Rules</a:t>
            </a:r>
          </a:p>
        </p:txBody>
      </p:sp>
      <p:sp>
        <p:nvSpPr>
          <p:cNvPr id="5" name="Subtitle 2"/>
          <p:cNvSpPr txBox="1">
            <a:spLocks/>
          </p:cNvSpPr>
          <p:nvPr/>
        </p:nvSpPr>
        <p:spPr bwMode="auto">
          <a:xfrm>
            <a:off x="2895600" y="5943600"/>
            <a:ext cx="4114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lvl="0" eaLnBrk="0" fontAlgn="base" hangingPunct="0">
              <a:spcBef>
                <a:spcPct val="20000"/>
              </a:spcBef>
              <a:spcAft>
                <a:spcPct val="0"/>
              </a:spcAft>
              <a:defRPr/>
            </a:pPr>
            <a:r>
              <a:rPr lang="en-US" sz="2400" dirty="0">
                <a:solidFill>
                  <a:schemeClr val="tx1">
                    <a:lumMod val="65000"/>
                    <a:lumOff val="35000"/>
                  </a:schemeClr>
                </a:solidFill>
              </a:rPr>
              <a:t>	SALT Software, LLC</a:t>
            </a:r>
            <a:br>
              <a:rPr lang="en-US" sz="2400" dirty="0">
                <a:solidFill>
                  <a:schemeClr val="tx1">
                    <a:lumMod val="65000"/>
                    <a:lumOff val="35000"/>
                  </a:schemeClr>
                </a:solidFill>
              </a:rPr>
            </a:br>
            <a:endParaRPr lang="en-US" sz="2400"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11488B"/>
                </a:solidFill>
              </a:rPr>
              <a:t>Transcript Format</a:t>
            </a:r>
            <a:endParaRPr lang="en-US" dirty="0"/>
          </a:p>
        </p:txBody>
      </p:sp>
      <p:sp>
        <p:nvSpPr>
          <p:cNvPr id="3" name="Content Placeholder 2"/>
          <p:cNvSpPr>
            <a:spLocks noGrp="1"/>
          </p:cNvSpPr>
          <p:nvPr>
            <p:ph idx="1"/>
          </p:nvPr>
        </p:nvSpPr>
        <p:spPr>
          <a:xfrm>
            <a:off x="1600200" y="1524000"/>
            <a:ext cx="7086600" cy="4419599"/>
          </a:xfrm>
        </p:spPr>
        <p:txBody>
          <a:bodyPr>
            <a:normAutofit fontScale="92500" lnSpcReduction="10000"/>
          </a:bodyPr>
          <a:lstStyle/>
          <a:p>
            <a:r>
              <a:rPr lang="en-US" sz="3500" dirty="0"/>
              <a:t>Timing</a:t>
            </a:r>
            <a:r>
              <a:rPr lang="en-US" sz="3800" dirty="0"/>
              <a:t> lines</a:t>
            </a:r>
          </a:p>
          <a:p>
            <a:pPr lvl="1"/>
            <a:r>
              <a:rPr lang="en-US" sz="2000" dirty="0"/>
              <a:t>Mark beginning and ending time</a:t>
            </a:r>
          </a:p>
          <a:p>
            <a:pPr lvl="1"/>
            <a:r>
              <a:rPr lang="en-US" sz="2000" dirty="0"/>
              <a:t>SALT uses timing lines to calculate elapsed time and speaking rate</a:t>
            </a:r>
          </a:p>
          <a:p>
            <a:pPr lvl="1"/>
            <a:r>
              <a:rPr lang="en-US" sz="2000" dirty="0"/>
              <a:t>Begin timing lines with a hyphen</a:t>
            </a:r>
          </a:p>
          <a:p>
            <a:pPr lvl="1"/>
            <a:r>
              <a:rPr lang="en-US" sz="2200" dirty="0"/>
              <a:t>Format time in elapsed time or clock time</a:t>
            </a:r>
          </a:p>
          <a:p>
            <a:pPr marL="1030288" lvl="2" indent="0">
              <a:buNone/>
            </a:pPr>
            <a:r>
              <a:rPr lang="en-US" sz="1800" dirty="0" err="1"/>
              <a:t>hours:minutes:seconds</a:t>
            </a:r>
            <a:endParaRPr lang="en-US" sz="1800" dirty="0"/>
          </a:p>
          <a:p>
            <a:pPr marL="1030288" lvl="2" indent="0">
              <a:buNone/>
            </a:pPr>
            <a:r>
              <a:rPr lang="en-US" sz="1800" dirty="0" err="1"/>
              <a:t>minutes:seconds</a:t>
            </a:r>
            <a:endParaRPr lang="en-US" sz="1800" dirty="0"/>
          </a:p>
          <a:p>
            <a:pPr marL="1030288" lvl="2" indent="0">
              <a:buNone/>
            </a:pPr>
            <a:r>
              <a:rPr lang="en-US" sz="1800" dirty="0"/>
              <a:t>:seconds</a:t>
            </a:r>
          </a:p>
          <a:p>
            <a:pPr lvl="1"/>
            <a:r>
              <a:rPr lang="en-US" sz="2200" dirty="0"/>
              <a:t>Example:</a:t>
            </a:r>
          </a:p>
          <a:p>
            <a:pPr marL="746125" lvl="1" indent="0">
              <a:buNone/>
            </a:pPr>
            <a:r>
              <a:rPr lang="en-US" sz="1800" i="1" dirty="0"/>
              <a:t>- 0:34   </a:t>
            </a:r>
            <a:r>
              <a:rPr lang="en-US" sz="1800" dirty="0"/>
              <a:t>{ initial time in </a:t>
            </a:r>
            <a:r>
              <a:rPr lang="en-US" sz="1800" dirty="0" err="1"/>
              <a:t>minutes:seconds</a:t>
            </a:r>
            <a:r>
              <a:rPr lang="en-US" sz="1800" dirty="0"/>
              <a:t> }</a:t>
            </a:r>
          </a:p>
          <a:p>
            <a:pPr marL="746125" lvl="1" indent="0">
              <a:buNone/>
            </a:pPr>
            <a:r>
              <a:rPr lang="en-US" sz="1800" i="1" dirty="0"/>
              <a:t>….</a:t>
            </a:r>
          </a:p>
          <a:p>
            <a:pPr marL="746125" lvl="1" indent="0">
              <a:buNone/>
            </a:pPr>
            <a:r>
              <a:rPr lang="en-US" sz="1800" i="1" dirty="0"/>
              <a:t>- 5:14   </a:t>
            </a:r>
            <a:r>
              <a:rPr lang="en-US" sz="1800" dirty="0"/>
              <a:t>{ final time in </a:t>
            </a:r>
            <a:r>
              <a:rPr lang="en-US" sz="1800" dirty="0" err="1"/>
              <a:t>minutes:seconds</a:t>
            </a:r>
            <a:r>
              <a:rPr lang="en-US" sz="1800" dirty="0"/>
              <a:t> }</a:t>
            </a:r>
          </a:p>
        </p:txBody>
      </p:sp>
      <p:sp>
        <p:nvSpPr>
          <p:cNvPr id="6" name="TextBox 5"/>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2-3</a:t>
            </a:r>
          </a:p>
        </p:txBody>
      </p:sp>
    </p:spTree>
    <p:extLst>
      <p:ext uri="{BB962C8B-B14F-4D97-AF65-F5344CB8AC3E}">
        <p14:creationId xmlns:p14="http://schemas.microsoft.com/office/powerpoint/2010/main" val="4184242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11488B"/>
                </a:solidFill>
              </a:rPr>
              <a:t>Transcript Format</a:t>
            </a:r>
            <a:endParaRPr lang="en-US" dirty="0"/>
          </a:p>
        </p:txBody>
      </p:sp>
      <p:sp>
        <p:nvSpPr>
          <p:cNvPr id="3" name="Content Placeholder 2"/>
          <p:cNvSpPr>
            <a:spLocks noGrp="1"/>
          </p:cNvSpPr>
          <p:nvPr>
            <p:ph idx="1"/>
          </p:nvPr>
        </p:nvSpPr>
        <p:spPr>
          <a:xfrm>
            <a:off x="1600200" y="1524000"/>
            <a:ext cx="7239000" cy="3581399"/>
          </a:xfrm>
        </p:spPr>
        <p:txBody>
          <a:bodyPr>
            <a:normAutofit/>
          </a:bodyPr>
          <a:lstStyle/>
          <a:p>
            <a:r>
              <a:rPr lang="en-US" dirty="0"/>
              <a:t>Transcriber Comments</a:t>
            </a:r>
          </a:p>
          <a:p>
            <a:pPr lvl="1"/>
            <a:r>
              <a:rPr lang="en-US" sz="2400" dirty="0"/>
              <a:t>Comment lines</a:t>
            </a:r>
          </a:p>
          <a:p>
            <a:pPr lvl="2"/>
            <a:r>
              <a:rPr lang="en-US" sz="2000" dirty="0"/>
              <a:t>Begin line with an equal sign followed by the comment</a:t>
            </a:r>
          </a:p>
          <a:p>
            <a:pPr lvl="1"/>
            <a:r>
              <a:rPr lang="en-US" sz="2400" dirty="0"/>
              <a:t>Comment within utterances</a:t>
            </a:r>
          </a:p>
          <a:p>
            <a:pPr lvl="2"/>
            <a:r>
              <a:rPr lang="en-US" sz="2000" dirty="0"/>
              <a:t>Enclosed within braces</a:t>
            </a:r>
          </a:p>
          <a:p>
            <a:pPr lvl="1"/>
            <a:r>
              <a:rPr lang="en-US" sz="2400" dirty="0"/>
              <a:t>Examples</a:t>
            </a:r>
          </a:p>
          <a:p>
            <a:pPr marL="914400" lvl="1" indent="0">
              <a:buNone/>
            </a:pPr>
            <a:r>
              <a:rPr lang="en-US" sz="2000" dirty="0"/>
              <a:t>= child consistently refers to Doctor </a:t>
            </a:r>
            <a:r>
              <a:rPr lang="en-US" sz="2000" dirty="0" err="1"/>
              <a:t>DeSoto</a:t>
            </a:r>
            <a:r>
              <a:rPr lang="en-US" sz="2000" dirty="0"/>
              <a:t> as Doctor </a:t>
            </a:r>
            <a:r>
              <a:rPr lang="en-US" sz="2000" dirty="0" err="1"/>
              <a:t>Doto</a:t>
            </a:r>
            <a:endParaRPr lang="en-US" sz="2000" dirty="0"/>
          </a:p>
          <a:p>
            <a:pPr marL="914400" lvl="1" indent="0">
              <a:buNone/>
            </a:pPr>
            <a:r>
              <a:rPr lang="en-US" sz="2000" dirty="0"/>
              <a:t>C  {child nods}.</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2-3</a:t>
            </a:r>
          </a:p>
        </p:txBody>
      </p:sp>
    </p:spTree>
    <p:extLst>
      <p:ext uri="{BB962C8B-B14F-4D97-AF65-F5344CB8AC3E}">
        <p14:creationId xmlns:p14="http://schemas.microsoft.com/office/powerpoint/2010/main" val="238024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Bound Morphemes</a:t>
            </a:r>
            <a:endParaRPr lang="en-US" dirty="0"/>
          </a:p>
        </p:txBody>
      </p:sp>
      <p:sp>
        <p:nvSpPr>
          <p:cNvPr id="3" name="Content Placeholder 2"/>
          <p:cNvSpPr>
            <a:spLocks noGrp="1"/>
          </p:cNvSpPr>
          <p:nvPr>
            <p:ph idx="1"/>
          </p:nvPr>
        </p:nvSpPr>
        <p:spPr>
          <a:xfrm>
            <a:off x="1295400" y="1600200"/>
            <a:ext cx="7620000" cy="4525963"/>
          </a:xfrm>
        </p:spPr>
        <p:txBody>
          <a:bodyPr/>
          <a:lstStyle/>
          <a:p>
            <a:r>
              <a:rPr lang="en-US" dirty="0"/>
              <a:t>Marked to give speaker credit for using specific morphology</a:t>
            </a:r>
          </a:p>
          <a:p>
            <a:r>
              <a:rPr lang="en-US" dirty="0"/>
              <a:t>Allows for accurate calculation of mean length of utterance in morphemes (MLUm)</a:t>
            </a:r>
          </a:p>
          <a:p>
            <a:pPr lvl="1"/>
            <a:r>
              <a:rPr lang="en-US" dirty="0"/>
              <a:t>C  He/’s go/</a:t>
            </a:r>
            <a:r>
              <a:rPr lang="en-US" dirty="0" err="1"/>
              <a:t>ing</a:t>
            </a:r>
            <a:r>
              <a:rPr lang="en-US" dirty="0"/>
              <a:t> to the zoo.       </a:t>
            </a:r>
            <a:r>
              <a:rPr lang="en-US" u="sng" dirty="0"/>
              <a:t>MLUm = 7</a:t>
            </a:r>
          </a:p>
          <a:p>
            <a:r>
              <a:rPr lang="en-US" dirty="0"/>
              <a:t>Allows for accurate count of number of different word roots</a:t>
            </a:r>
          </a:p>
          <a:p>
            <a:pPr lvl="1"/>
            <a:r>
              <a:rPr lang="en-US" b="1" dirty="0"/>
              <a:t>look</a:t>
            </a:r>
            <a:r>
              <a:rPr lang="en-US" dirty="0"/>
              <a:t>, </a:t>
            </a:r>
            <a:r>
              <a:rPr lang="en-US" b="1" dirty="0"/>
              <a:t>look</a:t>
            </a:r>
            <a:r>
              <a:rPr lang="en-US" dirty="0"/>
              <a:t>/</a:t>
            </a:r>
            <a:r>
              <a:rPr lang="en-US" dirty="0" err="1"/>
              <a:t>ing</a:t>
            </a:r>
            <a:r>
              <a:rPr lang="en-US" dirty="0"/>
              <a:t>, </a:t>
            </a:r>
            <a:r>
              <a:rPr lang="en-US" b="1" dirty="0"/>
              <a:t>look</a:t>
            </a:r>
            <a:r>
              <a:rPr lang="en-US" dirty="0"/>
              <a:t>/3s, </a:t>
            </a:r>
            <a:r>
              <a:rPr lang="en-US" b="1" dirty="0"/>
              <a:t>look</a:t>
            </a:r>
            <a:r>
              <a:rPr lang="en-US" dirty="0"/>
              <a:t>/</a:t>
            </a:r>
            <a:r>
              <a:rPr lang="en-US" dirty="0" err="1"/>
              <a:t>ed</a:t>
            </a:r>
            <a:endParaRPr lang="en-US" dirty="0"/>
          </a:p>
        </p:txBody>
      </p:sp>
    </p:spTree>
    <p:extLst>
      <p:ext uri="{BB962C8B-B14F-4D97-AF65-F5344CB8AC3E}">
        <p14:creationId xmlns:p14="http://schemas.microsoft.com/office/powerpoint/2010/main" val="2746926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248" y="433552"/>
            <a:ext cx="7696200" cy="1143000"/>
          </a:xfrm>
        </p:spPr>
        <p:txBody>
          <a:bodyPr/>
          <a:lstStyle/>
          <a:p>
            <a:r>
              <a:rPr lang="en-US" dirty="0">
                <a:solidFill>
                  <a:srgbClr val="11488B"/>
                </a:solidFill>
              </a:rPr>
              <a:t>Plurals (/s) and Possessives (/z)</a:t>
            </a:r>
          </a:p>
        </p:txBody>
      </p:sp>
      <p:sp>
        <p:nvSpPr>
          <p:cNvPr id="3" name="Content Placeholder 2"/>
          <p:cNvSpPr>
            <a:spLocks noGrp="1"/>
          </p:cNvSpPr>
          <p:nvPr>
            <p:ph idx="1"/>
          </p:nvPr>
        </p:nvSpPr>
        <p:spPr>
          <a:xfrm>
            <a:off x="1600200" y="1600200"/>
            <a:ext cx="7086600" cy="4114800"/>
          </a:xfrm>
        </p:spPr>
        <p:txBody>
          <a:bodyPr>
            <a:normAutofit fontScale="92500" lnSpcReduction="20000"/>
          </a:bodyPr>
          <a:lstStyle/>
          <a:p>
            <a:r>
              <a:rPr lang="en-US" dirty="0"/>
              <a:t>/s for plural, e.g., </a:t>
            </a:r>
            <a:r>
              <a:rPr lang="en-US" i="1" dirty="0"/>
              <a:t>dog/s</a:t>
            </a:r>
          </a:p>
          <a:p>
            <a:pPr lvl="1"/>
            <a:r>
              <a:rPr lang="en-US" dirty="0"/>
              <a:t>Do not mark plurals if there’s no singular form, e.g., </a:t>
            </a:r>
            <a:r>
              <a:rPr lang="en-US" i="1" dirty="0"/>
              <a:t>news, tidings</a:t>
            </a:r>
          </a:p>
          <a:p>
            <a:pPr lvl="1"/>
            <a:r>
              <a:rPr lang="en-US" dirty="0"/>
              <a:t>Do not mark irregular forms, </a:t>
            </a:r>
            <a:br>
              <a:rPr lang="en-US" dirty="0"/>
            </a:br>
            <a:r>
              <a:rPr lang="en-US" dirty="0"/>
              <a:t>e.g., </a:t>
            </a:r>
            <a:r>
              <a:rPr lang="en-US" i="1" dirty="0"/>
              <a:t>mice, wolves, deer, geese</a:t>
            </a:r>
          </a:p>
          <a:p>
            <a:r>
              <a:rPr lang="en-US" dirty="0"/>
              <a:t>/z for possessive, e.g., </a:t>
            </a:r>
            <a:r>
              <a:rPr lang="en-US" i="1" dirty="0"/>
              <a:t>Mary/z car</a:t>
            </a:r>
          </a:p>
          <a:p>
            <a:pPr lvl="1"/>
            <a:r>
              <a:rPr lang="en-US" dirty="0"/>
              <a:t>Do not mark possessive pronouns,</a:t>
            </a:r>
          </a:p>
          <a:p>
            <a:pPr marL="1082675" lvl="1">
              <a:buNone/>
            </a:pPr>
            <a:r>
              <a:rPr lang="en-US" dirty="0"/>
              <a:t>e.g., </a:t>
            </a:r>
            <a:r>
              <a:rPr lang="en-US" i="1" dirty="0"/>
              <a:t>mine</a:t>
            </a:r>
            <a:r>
              <a:rPr lang="en-US" dirty="0"/>
              <a:t>, </a:t>
            </a:r>
            <a:r>
              <a:rPr lang="en-US" i="1" dirty="0"/>
              <a:t>his, hers, its, ours, yours, theirs</a:t>
            </a:r>
          </a:p>
          <a:p>
            <a:r>
              <a:rPr lang="en-US" dirty="0"/>
              <a:t>/s/z for plural possessive, </a:t>
            </a:r>
            <a:br>
              <a:rPr lang="en-US" dirty="0"/>
            </a:br>
            <a:r>
              <a:rPr lang="en-US" dirty="0"/>
              <a:t>e.g., </a:t>
            </a:r>
            <a:r>
              <a:rPr lang="en-US" i="1" dirty="0"/>
              <a:t>baby/s/z names</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3</a:t>
            </a:r>
          </a:p>
        </p:txBody>
      </p:sp>
    </p:spTree>
    <p:extLst>
      <p:ext uri="{BB962C8B-B14F-4D97-AF65-F5344CB8AC3E}">
        <p14:creationId xmlns:p14="http://schemas.microsoft.com/office/powerpoint/2010/main" val="365956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8531"/>
            <a:ext cx="7086600" cy="1279303"/>
          </a:xfrm>
        </p:spPr>
        <p:txBody>
          <a:bodyPr>
            <a:normAutofit fontScale="90000"/>
          </a:bodyPr>
          <a:lstStyle/>
          <a:p>
            <a:r>
              <a:rPr lang="en-US" sz="4900" dirty="0">
                <a:solidFill>
                  <a:srgbClr val="11488B"/>
                </a:solidFill>
              </a:rPr>
              <a:t>Verb Inflections</a:t>
            </a:r>
            <a:br>
              <a:rPr lang="en-US" dirty="0">
                <a:solidFill>
                  <a:srgbClr val="11488B"/>
                </a:solidFill>
              </a:rPr>
            </a:br>
            <a:r>
              <a:rPr lang="en-US" sz="4000" dirty="0">
                <a:solidFill>
                  <a:srgbClr val="11488B"/>
                </a:solidFill>
              </a:rPr>
              <a:t>Present Progressive (/</a:t>
            </a:r>
            <a:r>
              <a:rPr lang="en-US" sz="4000" dirty="0" err="1">
                <a:solidFill>
                  <a:srgbClr val="11488B"/>
                </a:solidFill>
              </a:rPr>
              <a:t>ing</a:t>
            </a:r>
            <a:r>
              <a:rPr lang="en-US" sz="4000" dirty="0">
                <a:solidFill>
                  <a:srgbClr val="11488B"/>
                </a:solidFill>
              </a:rPr>
              <a:t>)</a:t>
            </a:r>
            <a:endParaRPr lang="en-US" dirty="0">
              <a:solidFill>
                <a:srgbClr val="11488B"/>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90113093"/>
              </p:ext>
            </p:extLst>
          </p:nvPr>
        </p:nvGraphicFramePr>
        <p:xfrm>
          <a:off x="2070538" y="3513063"/>
          <a:ext cx="5867400" cy="3027936"/>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391416">
                <a:tc>
                  <a:txBody>
                    <a:bodyPr/>
                    <a:lstStyle/>
                    <a:p>
                      <a:r>
                        <a:rPr lang="en-US" sz="2400" dirty="0"/>
                        <a:t>Present Progressive </a:t>
                      </a:r>
                    </a:p>
                  </a:txBody>
                  <a:tcPr/>
                </a:tc>
                <a:tc>
                  <a:txBody>
                    <a:bodyPr/>
                    <a:lstStyle/>
                    <a:p>
                      <a:r>
                        <a:rPr lang="en-US" sz="2400" dirty="0"/>
                        <a:t>Gerunds</a:t>
                      </a:r>
                    </a:p>
                  </a:txBody>
                  <a:tcPr/>
                </a:tc>
                <a:extLst>
                  <a:ext uri="{0D108BD9-81ED-4DB2-BD59-A6C34878D82A}">
                    <a16:rowId xmlns:a16="http://schemas.microsoft.com/office/drawing/2014/main" val="10000"/>
                  </a:ext>
                </a:extLst>
              </a:tr>
              <a:tr h="391416">
                <a:tc>
                  <a:txBody>
                    <a:bodyPr/>
                    <a:lstStyle/>
                    <a:p>
                      <a:r>
                        <a:rPr lang="en-US" sz="2400" dirty="0"/>
                        <a:t>End in –</a:t>
                      </a:r>
                      <a:r>
                        <a:rPr lang="en-US" sz="2400" dirty="0" err="1"/>
                        <a:t>ing</a:t>
                      </a:r>
                      <a:endParaRPr lang="en-US" sz="2400" dirty="0"/>
                    </a:p>
                  </a:txBody>
                  <a:tcPr/>
                </a:tc>
                <a:tc>
                  <a:txBody>
                    <a:bodyPr/>
                    <a:lstStyle/>
                    <a:p>
                      <a:r>
                        <a:rPr lang="en-US" sz="2400" dirty="0"/>
                        <a:t>End in –</a:t>
                      </a:r>
                      <a:r>
                        <a:rPr lang="en-US" sz="2400" dirty="0" err="1"/>
                        <a:t>ing</a:t>
                      </a:r>
                      <a:endParaRPr lang="en-US" sz="2400" dirty="0"/>
                    </a:p>
                  </a:txBody>
                  <a:tcPr/>
                </a:tc>
                <a:extLst>
                  <a:ext uri="{0D108BD9-81ED-4DB2-BD59-A6C34878D82A}">
                    <a16:rowId xmlns:a16="http://schemas.microsoft.com/office/drawing/2014/main" val="10001"/>
                  </a:ext>
                </a:extLst>
              </a:tr>
              <a:tr h="467616">
                <a:tc>
                  <a:txBody>
                    <a:bodyPr/>
                    <a:lstStyle/>
                    <a:p>
                      <a:r>
                        <a:rPr lang="en-US" sz="2400" dirty="0"/>
                        <a:t>Function as verbs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Function as nouns</a:t>
                      </a:r>
                    </a:p>
                  </a:txBody>
                  <a:tcPr/>
                </a:tc>
                <a:extLst>
                  <a:ext uri="{0D108BD9-81ED-4DB2-BD59-A6C34878D82A}">
                    <a16:rowId xmlns:a16="http://schemas.microsoft.com/office/drawing/2014/main" val="10002"/>
                  </a:ext>
                </a:extLst>
              </a:tr>
              <a:tr h="609600">
                <a:tc>
                  <a:txBody>
                    <a:bodyPr/>
                    <a:lstStyle/>
                    <a:p>
                      <a:r>
                        <a:rPr lang="en-US" sz="2400" dirty="0"/>
                        <a:t>Follow an auxiliary </a:t>
                      </a:r>
                      <a:r>
                        <a:rPr lang="en-US" sz="2400" baseline="0" dirty="0"/>
                        <a:t>“be” verb</a:t>
                      </a:r>
                    </a:p>
                  </a:txBody>
                  <a:tcPr/>
                </a:tc>
                <a:tc>
                  <a:txBody>
                    <a:bodyPr/>
                    <a:lstStyle/>
                    <a:p>
                      <a:r>
                        <a:rPr lang="en-US" sz="2400" dirty="0"/>
                        <a:t>Rarely follow the auxiliary “be” verb</a:t>
                      </a:r>
                    </a:p>
                  </a:txBody>
                  <a:tcPr/>
                </a:tc>
                <a:extLst>
                  <a:ext uri="{0D108BD9-81ED-4DB2-BD59-A6C34878D82A}">
                    <a16:rowId xmlns:a16="http://schemas.microsoft.com/office/drawing/2014/main" val="10003"/>
                  </a:ext>
                </a:extLst>
              </a:tr>
              <a:tr h="548640">
                <a:tc>
                  <a:txBody>
                    <a:bodyPr/>
                    <a:lstStyle/>
                    <a:p>
                      <a:r>
                        <a:rPr lang="en-US" sz="2400" dirty="0"/>
                        <a:t>Are marked as bound morphemes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Are </a:t>
                      </a:r>
                      <a:r>
                        <a:rPr lang="en-US" sz="2400" b="1" dirty="0"/>
                        <a:t>not</a:t>
                      </a:r>
                      <a:r>
                        <a:rPr lang="en-US" sz="2400" dirty="0"/>
                        <a:t> marked as bound morphemes</a:t>
                      </a: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3-4</a:t>
            </a:r>
          </a:p>
        </p:txBody>
      </p:sp>
      <p:sp>
        <p:nvSpPr>
          <p:cNvPr id="8" name="Content Placeholder 2">
            <a:extLst>
              <a:ext uri="{FF2B5EF4-FFF2-40B4-BE49-F238E27FC236}">
                <a16:creationId xmlns:a16="http://schemas.microsoft.com/office/drawing/2014/main" id="{52D8F61B-A196-49AF-B847-CA374B73B785}"/>
              </a:ext>
            </a:extLst>
          </p:cNvPr>
          <p:cNvSpPr>
            <a:spLocks noGrp="1"/>
          </p:cNvSpPr>
          <p:nvPr>
            <p:ph idx="1"/>
          </p:nvPr>
        </p:nvSpPr>
        <p:spPr>
          <a:xfrm>
            <a:off x="2133600" y="1836813"/>
            <a:ext cx="5562600" cy="1508124"/>
          </a:xfrm>
        </p:spPr>
        <p:txBody>
          <a:bodyPr>
            <a:normAutofit fontScale="85000" lnSpcReduction="20000"/>
          </a:bodyPr>
          <a:lstStyle/>
          <a:p>
            <a:r>
              <a:rPr lang="en-US" dirty="0">
                <a:sym typeface="Wingdings" panose="05000000000000000000" pitchFamily="2" charset="2"/>
              </a:rPr>
              <a:t>/ING for present progressive,</a:t>
            </a:r>
            <a:br>
              <a:rPr lang="en-US" dirty="0">
                <a:sym typeface="Wingdings" panose="05000000000000000000" pitchFamily="2" charset="2"/>
              </a:rPr>
            </a:br>
            <a:r>
              <a:rPr lang="en-US" dirty="0">
                <a:sym typeface="Wingdings" panose="05000000000000000000" pitchFamily="2" charset="2"/>
              </a:rPr>
              <a:t>e.g., </a:t>
            </a:r>
            <a:r>
              <a:rPr lang="en-US" i="1" dirty="0">
                <a:sym typeface="Wingdings" panose="05000000000000000000" pitchFamily="2" charset="2"/>
              </a:rPr>
              <a:t>they are look/</a:t>
            </a:r>
            <a:r>
              <a:rPr lang="en-US" i="1" dirty="0" err="1">
                <a:sym typeface="Wingdings" panose="05000000000000000000" pitchFamily="2" charset="2"/>
              </a:rPr>
              <a:t>ing</a:t>
            </a:r>
            <a:endParaRPr lang="en-US" i="1" dirty="0">
              <a:sym typeface="Wingdings" panose="05000000000000000000" pitchFamily="2" charset="2"/>
            </a:endParaRPr>
          </a:p>
          <a:p>
            <a:pPr lvl="1"/>
            <a:r>
              <a:rPr lang="en-US" dirty="0">
                <a:sym typeface="Wingdings" panose="05000000000000000000" pitchFamily="2" charset="2"/>
              </a:rPr>
              <a:t>Do not mark gerunds, </a:t>
            </a:r>
            <a:br>
              <a:rPr lang="en-US" dirty="0">
                <a:sym typeface="Wingdings" panose="05000000000000000000" pitchFamily="2" charset="2"/>
              </a:rPr>
            </a:br>
            <a:r>
              <a:rPr lang="en-US" dirty="0">
                <a:sym typeface="Wingdings" panose="05000000000000000000" pitchFamily="2" charset="2"/>
              </a:rPr>
              <a:t>e.g., </a:t>
            </a:r>
            <a:r>
              <a:rPr lang="en-US" i="1" dirty="0">
                <a:sym typeface="Wingdings" panose="05000000000000000000" pitchFamily="2" charset="2"/>
              </a:rPr>
              <a:t>we enjoy watching the birds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860117"/>
            <a:ext cx="7543800" cy="4618038"/>
          </a:xfrm>
        </p:spPr>
        <p:txBody>
          <a:bodyPr>
            <a:normAutofit lnSpcReduction="10000"/>
          </a:bodyPr>
          <a:lstStyle/>
          <a:p>
            <a:r>
              <a:rPr lang="en-US" sz="3600" dirty="0"/>
              <a:t>/ED for regular past tense,</a:t>
            </a:r>
          </a:p>
          <a:p>
            <a:pPr marL="457200" lvl="1" indent="0">
              <a:buNone/>
            </a:pPr>
            <a:r>
              <a:rPr lang="en-US" dirty="0"/>
              <a:t>e.g., </a:t>
            </a:r>
            <a:r>
              <a:rPr lang="en-US" i="1" dirty="0"/>
              <a:t>look/ed, stop/ed, try/ed </a:t>
            </a:r>
          </a:p>
          <a:p>
            <a:pPr lvl="1"/>
            <a:r>
              <a:rPr lang="en-US" sz="3200" dirty="0"/>
              <a:t>Do not mark irregular past tense verbs,</a:t>
            </a:r>
          </a:p>
          <a:p>
            <a:pPr marL="746125" lvl="1" indent="0">
              <a:buNone/>
            </a:pPr>
            <a:r>
              <a:rPr lang="en-US" dirty="0"/>
              <a:t>e.g., </a:t>
            </a:r>
            <a:r>
              <a:rPr lang="en-US" i="1" dirty="0"/>
              <a:t>were, saw, went, had, made</a:t>
            </a:r>
          </a:p>
          <a:p>
            <a:pPr lvl="1"/>
            <a:r>
              <a:rPr lang="en-US" sz="3200" dirty="0"/>
              <a:t>Do not mark past participles, passive forms, and predicate adjectives, e.g.,</a:t>
            </a:r>
          </a:p>
          <a:p>
            <a:pPr marL="1260475" lvl="2" indent="-514350">
              <a:buNone/>
            </a:pPr>
            <a:r>
              <a:rPr lang="en-US" i="1" dirty="0"/>
              <a:t>She was tired.</a:t>
            </a:r>
          </a:p>
          <a:p>
            <a:pPr marL="1260475" lvl="2" indent="-514350">
              <a:buNone/>
            </a:pPr>
            <a:r>
              <a:rPr lang="en-US" i="1" dirty="0"/>
              <a:t>The store was robbed.</a:t>
            </a:r>
          </a:p>
          <a:p>
            <a:pPr marL="1260475" lvl="2" indent="-514350">
              <a:buNone/>
            </a:pPr>
            <a:r>
              <a:rPr lang="en-US" i="1" dirty="0"/>
              <a:t>The grape/s became shriveled.</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
        <p:nvSpPr>
          <p:cNvPr id="7" name="Title 1">
            <a:extLst>
              <a:ext uri="{FF2B5EF4-FFF2-40B4-BE49-F238E27FC236}">
                <a16:creationId xmlns:a16="http://schemas.microsoft.com/office/drawing/2014/main" id="{D574BFE8-10A4-4EAB-B991-FB7E888B68B4}"/>
              </a:ext>
            </a:extLst>
          </p:cNvPr>
          <p:cNvSpPr>
            <a:spLocks noGrp="1"/>
          </p:cNvSpPr>
          <p:nvPr>
            <p:ph type="title"/>
          </p:nvPr>
        </p:nvSpPr>
        <p:spPr>
          <a:xfrm>
            <a:off x="1295400" y="348531"/>
            <a:ext cx="7086600" cy="1279303"/>
          </a:xfrm>
        </p:spPr>
        <p:txBody>
          <a:bodyPr>
            <a:normAutofit fontScale="90000"/>
          </a:bodyPr>
          <a:lstStyle/>
          <a:p>
            <a:r>
              <a:rPr lang="en-US" sz="4900" dirty="0">
                <a:solidFill>
                  <a:srgbClr val="11488B"/>
                </a:solidFill>
              </a:rPr>
              <a:t>Verb Inflections</a:t>
            </a:r>
            <a:br>
              <a:rPr lang="en-US" dirty="0">
                <a:solidFill>
                  <a:srgbClr val="11488B"/>
                </a:solidFill>
              </a:rPr>
            </a:br>
            <a:r>
              <a:rPr lang="en-US" sz="4000" dirty="0">
                <a:solidFill>
                  <a:srgbClr val="11488B"/>
                </a:solidFill>
              </a:rPr>
              <a:t>Regular Past Tense (/ed)</a:t>
            </a:r>
            <a:endParaRPr lang="en-US" dirty="0">
              <a:solidFill>
                <a:srgbClr val="11488B"/>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886393"/>
            <a:ext cx="7086600" cy="2667000"/>
          </a:xfrm>
        </p:spPr>
        <p:txBody>
          <a:bodyPr>
            <a:normAutofit lnSpcReduction="10000"/>
          </a:bodyPr>
          <a:lstStyle/>
          <a:p>
            <a:r>
              <a:rPr lang="en-US" sz="800" dirty="0"/>
              <a:t> </a:t>
            </a:r>
            <a:endParaRPr lang="en-US" sz="5400" dirty="0"/>
          </a:p>
          <a:p>
            <a:r>
              <a:rPr lang="en-US" dirty="0"/>
              <a:t>/3S for 3</a:t>
            </a:r>
            <a:r>
              <a:rPr lang="en-US" baseline="30000" dirty="0"/>
              <a:t>rd</a:t>
            </a:r>
            <a:r>
              <a:rPr lang="en-US" dirty="0"/>
              <a:t> person singular, </a:t>
            </a:r>
            <a:br>
              <a:rPr lang="en-US" dirty="0"/>
            </a:br>
            <a:r>
              <a:rPr lang="en-US" dirty="0"/>
              <a:t>e.g., </a:t>
            </a:r>
            <a:r>
              <a:rPr lang="en-US" i="1" dirty="0"/>
              <a:t>she run/3s</a:t>
            </a:r>
          </a:p>
          <a:p>
            <a:pPr lvl="1"/>
            <a:r>
              <a:rPr lang="en-US" dirty="0"/>
              <a:t>Do not mark irregular forms, e.g., </a:t>
            </a:r>
            <a:r>
              <a:rPr lang="en-US" i="1" dirty="0"/>
              <a:t>has, was</a:t>
            </a:r>
            <a:endParaRPr lang="en-US" dirty="0"/>
          </a:p>
          <a:p>
            <a:pPr lvl="1"/>
            <a:r>
              <a:rPr lang="en-US" dirty="0"/>
              <a:t>Do not mark if the sound of the root changes, e.g., </a:t>
            </a:r>
            <a:r>
              <a:rPr lang="en-US" i="1" dirty="0"/>
              <a:t>do </a:t>
            </a:r>
            <a:r>
              <a:rPr lang="en-US" i="1" dirty="0">
                <a:sym typeface="Wingdings" panose="05000000000000000000" pitchFamily="2" charset="2"/>
              </a:rPr>
              <a:t> does</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
        <p:nvSpPr>
          <p:cNvPr id="10" name="Title 1">
            <a:extLst>
              <a:ext uri="{FF2B5EF4-FFF2-40B4-BE49-F238E27FC236}">
                <a16:creationId xmlns:a16="http://schemas.microsoft.com/office/drawing/2014/main" id="{4FB1F70C-59F7-46E2-A854-99981F5D6C9E}"/>
              </a:ext>
            </a:extLst>
          </p:cNvPr>
          <p:cNvSpPr>
            <a:spLocks noGrp="1"/>
          </p:cNvSpPr>
          <p:nvPr>
            <p:ph type="title"/>
          </p:nvPr>
        </p:nvSpPr>
        <p:spPr>
          <a:xfrm>
            <a:off x="1295400" y="348531"/>
            <a:ext cx="7086600" cy="1279303"/>
          </a:xfrm>
        </p:spPr>
        <p:txBody>
          <a:bodyPr>
            <a:normAutofit fontScale="90000"/>
          </a:bodyPr>
          <a:lstStyle/>
          <a:p>
            <a:r>
              <a:rPr lang="en-US" sz="4900" dirty="0">
                <a:solidFill>
                  <a:srgbClr val="11488B"/>
                </a:solidFill>
              </a:rPr>
              <a:t>Verb Inflections</a:t>
            </a:r>
            <a:br>
              <a:rPr lang="en-US" dirty="0">
                <a:solidFill>
                  <a:srgbClr val="11488B"/>
                </a:solidFill>
              </a:rPr>
            </a:br>
            <a:r>
              <a:rPr lang="en-US" sz="4000" dirty="0">
                <a:solidFill>
                  <a:srgbClr val="11488B"/>
                </a:solidFill>
              </a:rPr>
              <a:t>3</a:t>
            </a:r>
            <a:r>
              <a:rPr lang="en-US" sz="4000" baseline="30000" dirty="0">
                <a:solidFill>
                  <a:srgbClr val="11488B"/>
                </a:solidFill>
              </a:rPr>
              <a:t>rd</a:t>
            </a:r>
            <a:r>
              <a:rPr lang="en-US" sz="4000" dirty="0">
                <a:solidFill>
                  <a:srgbClr val="11488B"/>
                </a:solidFill>
              </a:rPr>
              <a:t> Person Singular (/3s)</a:t>
            </a:r>
            <a:endParaRPr lang="en-US" dirty="0">
              <a:solidFill>
                <a:srgbClr val="11488B"/>
              </a:solidFill>
            </a:endParaRPr>
          </a:p>
        </p:txBody>
      </p:sp>
    </p:spTree>
    <p:extLst>
      <p:ext uri="{BB962C8B-B14F-4D97-AF65-F5344CB8AC3E}">
        <p14:creationId xmlns:p14="http://schemas.microsoft.com/office/powerpoint/2010/main" val="252947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916654"/>
            <a:ext cx="7086600" cy="3950746"/>
          </a:xfrm>
        </p:spPr>
        <p:txBody>
          <a:bodyPr>
            <a:normAutofit fontScale="85000" lnSpcReduction="10000"/>
          </a:bodyPr>
          <a:lstStyle/>
          <a:p>
            <a:pPr lvl="0"/>
            <a:r>
              <a:rPr lang="en-US" sz="3800" dirty="0"/>
              <a:t>/EN for past participle, e.g., </a:t>
            </a:r>
          </a:p>
          <a:p>
            <a:pPr marL="346075" lvl="0" indent="0">
              <a:buNone/>
            </a:pPr>
            <a:r>
              <a:rPr lang="en-US" sz="3800" i="1" dirty="0"/>
              <a:t>take/</a:t>
            </a:r>
            <a:r>
              <a:rPr lang="en-US" sz="3800" i="1" dirty="0" err="1"/>
              <a:t>en</a:t>
            </a:r>
            <a:r>
              <a:rPr lang="en-US" sz="3800" i="1" dirty="0"/>
              <a:t>, eat/</a:t>
            </a:r>
            <a:r>
              <a:rPr lang="en-US" sz="3800" i="1" dirty="0" err="1"/>
              <a:t>en</a:t>
            </a:r>
            <a:r>
              <a:rPr lang="en-US" sz="3800" i="1" dirty="0"/>
              <a:t>, prove/</a:t>
            </a:r>
            <a:r>
              <a:rPr lang="en-US" sz="3800" i="1" dirty="0" err="1"/>
              <a:t>en</a:t>
            </a:r>
            <a:endParaRPr lang="en-US" sz="3800" dirty="0"/>
          </a:p>
          <a:p>
            <a:pPr lvl="1"/>
            <a:r>
              <a:rPr lang="en-US" sz="3300" dirty="0"/>
              <a:t>Do not mark irregular forms, e.g., </a:t>
            </a:r>
            <a:r>
              <a:rPr lang="en-US" sz="3300" i="1" dirty="0"/>
              <a:t>gotten, spoken, seen, been</a:t>
            </a:r>
            <a:endParaRPr lang="en-US" sz="3300" dirty="0"/>
          </a:p>
          <a:p>
            <a:pPr lvl="1"/>
            <a:r>
              <a:rPr lang="en-US" sz="3300" dirty="0"/>
              <a:t>Do not mark forms if the sound of the root changes, e.g., </a:t>
            </a:r>
            <a:r>
              <a:rPr lang="en-US" sz="3300" i="1" dirty="0"/>
              <a:t>write </a:t>
            </a:r>
            <a:r>
              <a:rPr lang="en-US" sz="3300" i="1" dirty="0">
                <a:sym typeface="Wingdings" panose="05000000000000000000" pitchFamily="2" charset="2"/>
              </a:rPr>
              <a:t></a:t>
            </a:r>
            <a:r>
              <a:rPr lang="en-US" sz="3300" i="1" dirty="0"/>
              <a:t> written</a:t>
            </a:r>
            <a:endParaRPr lang="en-US" sz="3300" dirty="0"/>
          </a:p>
          <a:p>
            <a:r>
              <a:rPr lang="en-US" sz="800" dirty="0"/>
              <a:t> </a:t>
            </a:r>
            <a:endParaRPr lang="en-US" sz="5400" dirty="0"/>
          </a:p>
          <a:p>
            <a:pPr marL="0" indent="0">
              <a:buNone/>
            </a:pPr>
            <a:r>
              <a:rPr lang="en-US" sz="2800" dirty="0"/>
              <a:t>Hint: regular form is present tense + EN as a separate syllable. /EN verbs always follow a HAVE verb.</a:t>
            </a:r>
            <a:endParaRPr lang="en-US" sz="3300" dirty="0"/>
          </a:p>
          <a:p>
            <a:r>
              <a:rPr lang="en-US" sz="700" dirty="0"/>
              <a:t> </a:t>
            </a:r>
            <a:endParaRPr lang="en-US" sz="5400"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
        <p:nvSpPr>
          <p:cNvPr id="10" name="Title 1">
            <a:extLst>
              <a:ext uri="{FF2B5EF4-FFF2-40B4-BE49-F238E27FC236}">
                <a16:creationId xmlns:a16="http://schemas.microsoft.com/office/drawing/2014/main" id="{4FB1F70C-59F7-46E2-A854-99981F5D6C9E}"/>
              </a:ext>
            </a:extLst>
          </p:cNvPr>
          <p:cNvSpPr>
            <a:spLocks noGrp="1"/>
          </p:cNvSpPr>
          <p:nvPr>
            <p:ph type="title"/>
          </p:nvPr>
        </p:nvSpPr>
        <p:spPr>
          <a:xfrm>
            <a:off x="1295400" y="348531"/>
            <a:ext cx="7086600" cy="1279303"/>
          </a:xfrm>
        </p:spPr>
        <p:txBody>
          <a:bodyPr>
            <a:normAutofit fontScale="90000"/>
          </a:bodyPr>
          <a:lstStyle/>
          <a:p>
            <a:r>
              <a:rPr lang="en-US" sz="4900" dirty="0">
                <a:solidFill>
                  <a:srgbClr val="11488B"/>
                </a:solidFill>
              </a:rPr>
              <a:t>Verb Inflections</a:t>
            </a:r>
            <a:br>
              <a:rPr lang="en-US" dirty="0">
                <a:solidFill>
                  <a:srgbClr val="11488B"/>
                </a:solidFill>
              </a:rPr>
            </a:br>
            <a:r>
              <a:rPr lang="en-US" sz="4000" dirty="0">
                <a:solidFill>
                  <a:srgbClr val="11488B"/>
                </a:solidFill>
              </a:rPr>
              <a:t>Past Participle (/</a:t>
            </a:r>
            <a:r>
              <a:rPr lang="en-US" sz="4000" dirty="0" err="1">
                <a:solidFill>
                  <a:srgbClr val="11488B"/>
                </a:solidFill>
              </a:rPr>
              <a:t>en</a:t>
            </a:r>
            <a:r>
              <a:rPr lang="en-US" sz="4000" dirty="0">
                <a:solidFill>
                  <a:srgbClr val="11488B"/>
                </a:solidFill>
              </a:rPr>
              <a:t>)</a:t>
            </a:r>
            <a:endParaRPr lang="en-US" dirty="0">
              <a:solidFill>
                <a:srgbClr val="11488B"/>
              </a:solidFill>
            </a:endParaRPr>
          </a:p>
        </p:txBody>
      </p:sp>
    </p:spTree>
    <p:extLst>
      <p:ext uri="{BB962C8B-B14F-4D97-AF65-F5344CB8AC3E}">
        <p14:creationId xmlns:p14="http://schemas.microsoft.com/office/powerpoint/2010/main" val="169589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24800" cy="868362"/>
          </a:xfrm>
        </p:spPr>
        <p:txBody>
          <a:bodyPr>
            <a:normAutofit fontScale="90000"/>
          </a:bodyPr>
          <a:lstStyle/>
          <a:p>
            <a:r>
              <a:rPr lang="en-US" sz="5300" dirty="0">
                <a:solidFill>
                  <a:srgbClr val="11488B"/>
                </a:solidFill>
              </a:rPr>
              <a:t>Contractions</a:t>
            </a:r>
            <a:endParaRPr lang="en-US" dirty="0">
              <a:solidFill>
                <a:srgbClr val="11488B"/>
              </a:solidFill>
            </a:endParaRPr>
          </a:p>
        </p:txBody>
      </p:sp>
      <p:sp>
        <p:nvSpPr>
          <p:cNvPr id="3" name="Content Placeholder 2"/>
          <p:cNvSpPr>
            <a:spLocks noGrp="1"/>
          </p:cNvSpPr>
          <p:nvPr>
            <p:ph idx="1"/>
          </p:nvPr>
        </p:nvSpPr>
        <p:spPr>
          <a:xfrm>
            <a:off x="1066800" y="1327666"/>
            <a:ext cx="7848600" cy="5073134"/>
          </a:xfrm>
        </p:spPr>
        <p:txBody>
          <a:bodyPr>
            <a:noAutofit/>
          </a:bodyPr>
          <a:lstStyle/>
          <a:p>
            <a:r>
              <a:rPr lang="en-US" sz="2800" dirty="0"/>
              <a:t>/’T, /N’T for negatives</a:t>
            </a:r>
          </a:p>
          <a:p>
            <a:pPr marL="630238" lvl="1"/>
            <a:r>
              <a:rPr lang="en-US" sz="2400" dirty="0"/>
              <a:t>If the sound of the root does </a:t>
            </a:r>
            <a:r>
              <a:rPr lang="en-US" sz="2400" b="1" dirty="0"/>
              <a:t>not</a:t>
            </a:r>
            <a:r>
              <a:rPr lang="en-US" sz="2400" dirty="0"/>
              <a:t> change, mark the negative</a:t>
            </a:r>
          </a:p>
          <a:p>
            <a:pPr marL="1260475" lvl="1" indent="0">
              <a:buNone/>
            </a:pPr>
            <a:r>
              <a:rPr lang="en-US" sz="2400" dirty="0"/>
              <a:t>did </a:t>
            </a:r>
            <a:r>
              <a:rPr lang="en-US" sz="2400" dirty="0">
                <a:sym typeface="Wingdings" panose="05000000000000000000" pitchFamily="2" charset="2"/>
              </a:rPr>
              <a:t> did/</a:t>
            </a:r>
            <a:r>
              <a:rPr lang="en-US" sz="2400" dirty="0" err="1">
                <a:sym typeface="Wingdings" panose="05000000000000000000" pitchFamily="2" charset="2"/>
              </a:rPr>
              <a:t>n’t</a:t>
            </a:r>
            <a:endParaRPr lang="en-US" sz="2400" dirty="0">
              <a:sym typeface="Wingdings" panose="05000000000000000000" pitchFamily="2" charset="2"/>
            </a:endParaRPr>
          </a:p>
          <a:p>
            <a:pPr marL="1260475" lvl="1" indent="0">
              <a:buNone/>
            </a:pPr>
            <a:r>
              <a:rPr lang="en-US" sz="2400" dirty="0">
                <a:sym typeface="Wingdings" panose="05000000000000000000" pitchFamily="2" charset="2"/>
              </a:rPr>
              <a:t>can  can/’t</a:t>
            </a:r>
          </a:p>
          <a:p>
            <a:pPr marL="630238" lvl="1"/>
            <a:r>
              <a:rPr lang="en-US" sz="2400" dirty="0"/>
              <a:t>If the sound of the root changes, do not mark the negative</a:t>
            </a:r>
          </a:p>
          <a:p>
            <a:pPr marL="1260475" lvl="1" indent="0">
              <a:buNone/>
            </a:pPr>
            <a:r>
              <a:rPr lang="en-US" sz="2400" dirty="0"/>
              <a:t>do </a:t>
            </a:r>
            <a:r>
              <a:rPr lang="en-US" sz="2400" dirty="0">
                <a:sym typeface="Wingdings" panose="05000000000000000000" pitchFamily="2" charset="2"/>
              </a:rPr>
              <a:t> don’t</a:t>
            </a:r>
          </a:p>
          <a:p>
            <a:pPr marL="1260475" lvl="1" indent="0">
              <a:buNone/>
            </a:pPr>
            <a:r>
              <a:rPr lang="en-US" sz="2400" dirty="0">
                <a:sym typeface="Wingdings" panose="05000000000000000000" pitchFamily="2" charset="2"/>
              </a:rPr>
              <a:t>will  won’t</a:t>
            </a:r>
          </a:p>
          <a:p>
            <a:pPr marL="684213" lvl="1" indent="0">
              <a:buNone/>
            </a:pPr>
            <a:endParaRPr lang="en-US" sz="1100" dirty="0">
              <a:sym typeface="Wingdings" panose="05000000000000000000" pitchFamily="2" charset="2"/>
            </a:endParaRPr>
          </a:p>
          <a:p>
            <a:pPr marL="568325" lvl="1" indent="0">
              <a:buNone/>
            </a:pPr>
            <a:r>
              <a:rPr lang="en-US" sz="2000" dirty="0">
                <a:sym typeface="Wingdings" panose="05000000000000000000" pitchFamily="2" charset="2"/>
              </a:rPr>
              <a:t>Why? It is believed that when the sound of the root changes, children learn the negative form as a different word rather than a variation of the same word. </a:t>
            </a:r>
            <a:endParaRPr lang="en-US" sz="2000"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Tree>
    <p:extLst>
      <p:ext uri="{BB962C8B-B14F-4D97-AF65-F5344CB8AC3E}">
        <p14:creationId xmlns:p14="http://schemas.microsoft.com/office/powerpoint/2010/main" val="1250108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Contractions</a:t>
            </a:r>
          </a:p>
        </p:txBody>
      </p:sp>
      <p:sp>
        <p:nvSpPr>
          <p:cNvPr id="3" name="Content Placeholder 2"/>
          <p:cNvSpPr>
            <a:spLocks noGrp="1"/>
          </p:cNvSpPr>
          <p:nvPr>
            <p:ph idx="1"/>
          </p:nvPr>
        </p:nvSpPr>
        <p:spPr>
          <a:xfrm>
            <a:off x="1600200" y="1600200"/>
            <a:ext cx="7086600" cy="4267200"/>
          </a:xfrm>
        </p:spPr>
        <p:txBody>
          <a:bodyPr>
            <a:normAutofit lnSpcReduction="10000"/>
          </a:bodyPr>
          <a:lstStyle/>
          <a:p>
            <a:pPr lvl="0"/>
            <a:r>
              <a:rPr lang="en-US" dirty="0"/>
              <a:t>/’LL for contracted “will”</a:t>
            </a:r>
          </a:p>
          <a:p>
            <a:pPr lvl="0"/>
            <a:r>
              <a:rPr lang="en-US" dirty="0"/>
              <a:t>/’M for contracted “am”</a:t>
            </a:r>
          </a:p>
          <a:p>
            <a:pPr lvl="0"/>
            <a:r>
              <a:rPr lang="en-US" dirty="0"/>
              <a:t>/’D for contracted “would”</a:t>
            </a:r>
          </a:p>
          <a:p>
            <a:pPr lvl="0"/>
            <a:r>
              <a:rPr lang="en-US" dirty="0"/>
              <a:t>/’RE for contracted “are”</a:t>
            </a:r>
          </a:p>
          <a:p>
            <a:pPr lvl="0"/>
            <a:r>
              <a:rPr lang="en-US" dirty="0"/>
              <a:t>/’S for contracted “is”</a:t>
            </a:r>
          </a:p>
          <a:p>
            <a:pPr lvl="0"/>
            <a:r>
              <a:rPr lang="en-US" dirty="0"/>
              <a:t>/’VE for contracted “have”</a:t>
            </a:r>
          </a:p>
          <a:p>
            <a:pPr marL="0" indent="0">
              <a:buNone/>
            </a:pPr>
            <a:r>
              <a:rPr lang="en-US" dirty="0"/>
              <a:t>Examples: </a:t>
            </a:r>
            <a:br>
              <a:rPr lang="en-US" dirty="0"/>
            </a:br>
            <a:r>
              <a:rPr lang="en-US" i="1" dirty="0"/>
              <a:t>they/’ll, I/’m, she/’d, we/’re, he/’s, we/’ve</a:t>
            </a:r>
            <a:endParaRPr lang="en-US"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Tree>
    <p:extLst>
      <p:ext uri="{BB962C8B-B14F-4D97-AF65-F5344CB8AC3E}">
        <p14:creationId xmlns:p14="http://schemas.microsoft.com/office/powerpoint/2010/main" val="56736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LSA Process</a:t>
            </a:r>
          </a:p>
        </p:txBody>
      </p:sp>
      <p:sp>
        <p:nvSpPr>
          <p:cNvPr id="3" name="Content Placeholder 2"/>
          <p:cNvSpPr>
            <a:spLocks noGrp="1"/>
          </p:cNvSpPr>
          <p:nvPr>
            <p:ph idx="1"/>
          </p:nvPr>
        </p:nvSpPr>
        <p:spPr>
          <a:xfrm>
            <a:off x="1981200" y="1600200"/>
            <a:ext cx="5715000" cy="3276600"/>
          </a:xfrm>
        </p:spPr>
        <p:txBody>
          <a:bodyPr/>
          <a:lstStyle/>
          <a:p>
            <a:r>
              <a:rPr lang="en-US" dirty="0"/>
              <a:t>Record a language sample</a:t>
            </a:r>
          </a:p>
          <a:p>
            <a:r>
              <a:rPr lang="en-US" b="1" dirty="0"/>
              <a:t>Transcribe the sample</a:t>
            </a:r>
          </a:p>
          <a:p>
            <a:r>
              <a:rPr lang="en-US" dirty="0"/>
              <a:t>Analyze the transcript</a:t>
            </a:r>
          </a:p>
          <a:p>
            <a:r>
              <a:rPr lang="en-US" dirty="0"/>
              <a:t>Interpret the results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Contractions</a:t>
            </a:r>
          </a:p>
        </p:txBody>
      </p:sp>
      <p:sp>
        <p:nvSpPr>
          <p:cNvPr id="3" name="Content Placeholder 2"/>
          <p:cNvSpPr>
            <a:spLocks noGrp="1"/>
          </p:cNvSpPr>
          <p:nvPr>
            <p:ph idx="1"/>
          </p:nvPr>
        </p:nvSpPr>
        <p:spPr>
          <a:xfrm>
            <a:off x="1600200" y="1600200"/>
            <a:ext cx="7086600" cy="4983162"/>
          </a:xfrm>
        </p:spPr>
        <p:txBody>
          <a:bodyPr>
            <a:normAutofit fontScale="92500" lnSpcReduction="10000"/>
          </a:bodyPr>
          <a:lstStyle/>
          <a:p>
            <a:pPr lvl="0"/>
            <a:r>
              <a:rPr lang="en-US" sz="2800" dirty="0"/>
              <a:t>/H’S for contracted “has”</a:t>
            </a:r>
          </a:p>
          <a:p>
            <a:r>
              <a:rPr lang="en-US" sz="2800" dirty="0"/>
              <a:t>/H’D for contracted “had”</a:t>
            </a:r>
          </a:p>
          <a:p>
            <a:r>
              <a:rPr lang="en-US" sz="2800" dirty="0"/>
              <a:t>/D’S for contracted “does”</a:t>
            </a:r>
          </a:p>
          <a:p>
            <a:r>
              <a:rPr lang="en-US" sz="2800" dirty="0"/>
              <a:t>/D’D for contracted “did”</a:t>
            </a:r>
          </a:p>
          <a:p>
            <a:pPr lvl="0"/>
            <a:r>
              <a:rPr lang="en-US" sz="2800" dirty="0"/>
              <a:t>/’US for contracted “us”</a:t>
            </a:r>
          </a:p>
          <a:p>
            <a:pPr marL="0" indent="0">
              <a:buNone/>
            </a:pPr>
            <a:r>
              <a:rPr lang="en-US" sz="2800" dirty="0"/>
              <a:t>Examples:	</a:t>
            </a:r>
          </a:p>
          <a:p>
            <a:pPr marL="284163" indent="0">
              <a:buNone/>
            </a:pPr>
            <a:r>
              <a:rPr lang="en-US" sz="2800" i="1" dirty="0"/>
              <a:t>He/h’s been sick.  </a:t>
            </a:r>
            <a:endParaRPr lang="en-US" sz="2800" dirty="0"/>
          </a:p>
          <a:p>
            <a:pPr marL="284163" indent="0">
              <a:buNone/>
            </a:pPr>
            <a:r>
              <a:rPr lang="en-US" sz="2800" i="1" dirty="0"/>
              <a:t>We/</a:t>
            </a:r>
            <a:r>
              <a:rPr lang="en-US" sz="2800" i="1" dirty="0" err="1"/>
              <a:t>h’d</a:t>
            </a:r>
            <a:r>
              <a:rPr lang="en-US" sz="2800" i="1" dirty="0"/>
              <a:t> better go.  </a:t>
            </a:r>
            <a:endParaRPr lang="en-US" sz="2800" dirty="0"/>
          </a:p>
          <a:p>
            <a:pPr marL="284163" indent="0">
              <a:buNone/>
            </a:pPr>
            <a:r>
              <a:rPr lang="en-US" sz="2800" i="1" dirty="0"/>
              <a:t>What/d’s he do for a living?  </a:t>
            </a:r>
            <a:endParaRPr lang="en-US" sz="2800" dirty="0"/>
          </a:p>
          <a:p>
            <a:pPr marL="284163" indent="0">
              <a:buNone/>
            </a:pPr>
            <a:r>
              <a:rPr lang="en-US" sz="2800" i="1" dirty="0"/>
              <a:t>Why/</a:t>
            </a:r>
            <a:r>
              <a:rPr lang="en-US" sz="2800" i="1" dirty="0" err="1"/>
              <a:t>d’d</a:t>
            </a:r>
            <a:r>
              <a:rPr lang="en-US" sz="2800" i="1" dirty="0"/>
              <a:t> he leave?</a:t>
            </a:r>
            <a:endParaRPr lang="en-US" sz="2800" dirty="0"/>
          </a:p>
          <a:p>
            <a:pPr marL="284163" indent="0">
              <a:buNone/>
            </a:pPr>
            <a:r>
              <a:rPr lang="en-US" sz="2800" i="1" dirty="0"/>
              <a:t>Let/’us go.</a:t>
            </a:r>
            <a:endParaRPr lang="en-US" sz="2800"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4</a:t>
            </a:r>
          </a:p>
        </p:txBody>
      </p:sp>
    </p:spTree>
    <p:extLst>
      <p:ext uri="{BB962C8B-B14F-4D97-AF65-F5344CB8AC3E}">
        <p14:creationId xmlns:p14="http://schemas.microsoft.com/office/powerpoint/2010/main" val="740263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24800" cy="1143000"/>
          </a:xfrm>
        </p:spPr>
        <p:txBody>
          <a:bodyPr>
            <a:normAutofit fontScale="90000"/>
          </a:bodyPr>
          <a:lstStyle/>
          <a:p>
            <a:r>
              <a:rPr lang="en-US" dirty="0">
                <a:solidFill>
                  <a:srgbClr val="11488B"/>
                </a:solidFill>
              </a:rPr>
              <a:t>Why are some bound morphemes marked and other not?</a:t>
            </a:r>
          </a:p>
        </p:txBody>
      </p:sp>
      <p:sp>
        <p:nvSpPr>
          <p:cNvPr id="3" name="Content Placeholder 2"/>
          <p:cNvSpPr>
            <a:spLocks noGrp="1"/>
          </p:cNvSpPr>
          <p:nvPr>
            <p:ph idx="1"/>
          </p:nvPr>
        </p:nvSpPr>
        <p:spPr>
          <a:xfrm>
            <a:off x="1391575" y="1828799"/>
            <a:ext cx="6838025" cy="3657601"/>
          </a:xfrm>
        </p:spPr>
        <p:txBody>
          <a:bodyPr>
            <a:noAutofit/>
          </a:bodyPr>
          <a:lstStyle/>
          <a:p>
            <a:pPr marL="0" lvl="0" indent="0">
              <a:buNone/>
            </a:pPr>
            <a:r>
              <a:rPr lang="en-US" sz="2800" dirty="0"/>
              <a:t>For a discussion see SALT blog posted 12/2018.</a:t>
            </a:r>
          </a:p>
          <a:p>
            <a:pPr marL="0" lvl="0" indent="0">
              <a:buNone/>
            </a:pPr>
            <a:r>
              <a:rPr lang="en-US" sz="2400" dirty="0">
                <a:hlinkClick r:id="rId3"/>
              </a:rPr>
              <a:t>https://saltsoftware.com/blog/why-do-we-mark-some-bound-morphemes-and-not-others/</a:t>
            </a:r>
            <a:endParaRPr lang="en-US" sz="2400" dirty="0"/>
          </a:p>
          <a:p>
            <a:pPr marL="0" lvl="0" indent="0">
              <a:buNone/>
            </a:pPr>
            <a:endParaRPr lang="en-US" sz="2400" dirty="0"/>
          </a:p>
          <a:p>
            <a:pPr marL="0" lvl="0" indent="0">
              <a:buNone/>
            </a:pPr>
            <a:r>
              <a:rPr lang="en-US" sz="2400" dirty="0"/>
              <a:t>This same discussion is included in the SALT Reference book at the end of Appendix M. This book is accessible from the SALT 20 Help menu.</a:t>
            </a:r>
          </a:p>
        </p:txBody>
      </p:sp>
    </p:spTree>
    <p:extLst>
      <p:ext uri="{BB962C8B-B14F-4D97-AF65-F5344CB8AC3E}">
        <p14:creationId xmlns:p14="http://schemas.microsoft.com/office/powerpoint/2010/main" val="395342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Spelling Conventions</a:t>
            </a:r>
            <a:endParaRPr lang="en-US" dirty="0"/>
          </a:p>
        </p:txBody>
      </p:sp>
      <p:sp>
        <p:nvSpPr>
          <p:cNvPr id="3" name="Content Placeholder 2"/>
          <p:cNvSpPr>
            <a:spLocks noGrp="1"/>
          </p:cNvSpPr>
          <p:nvPr>
            <p:ph idx="1"/>
          </p:nvPr>
        </p:nvSpPr>
        <p:spPr>
          <a:xfrm>
            <a:off x="1387366" y="1430776"/>
            <a:ext cx="7696200" cy="4436624"/>
          </a:xfrm>
        </p:spPr>
        <p:txBody>
          <a:bodyPr>
            <a:noAutofit/>
          </a:bodyPr>
          <a:lstStyle/>
          <a:p>
            <a:r>
              <a:rPr lang="en-US" sz="2400" dirty="0"/>
              <a:t>Abbreviations: </a:t>
            </a:r>
            <a:r>
              <a:rPr lang="en-US" sz="2000" dirty="0"/>
              <a:t>Do not use a period to abbreviate words, e.g., </a:t>
            </a:r>
            <a:r>
              <a:rPr lang="en-US" sz="2000" i="1" dirty="0"/>
              <a:t>Wed, Sept</a:t>
            </a:r>
          </a:p>
          <a:p>
            <a:r>
              <a:rPr lang="en-US" sz="2400" dirty="0"/>
              <a:t>Yes words</a:t>
            </a:r>
            <a:r>
              <a:rPr lang="en-US" sz="2000" dirty="0"/>
              <a:t>: </a:t>
            </a:r>
            <a:r>
              <a:rPr lang="en-US" sz="2000" i="1" dirty="0"/>
              <a:t>ok, aha, </a:t>
            </a:r>
            <a:r>
              <a:rPr lang="en-US" sz="2000" i="1" dirty="0" err="1"/>
              <a:t>mhm</a:t>
            </a:r>
            <a:r>
              <a:rPr lang="en-US" sz="2000" i="1" dirty="0"/>
              <a:t>, </a:t>
            </a:r>
            <a:r>
              <a:rPr lang="en-US" sz="2000" i="1" dirty="0" err="1"/>
              <a:t>uhhuh</a:t>
            </a:r>
            <a:r>
              <a:rPr lang="en-US" sz="2000" i="1" dirty="0"/>
              <a:t>, yeah, yep, yes</a:t>
            </a:r>
          </a:p>
          <a:p>
            <a:r>
              <a:rPr lang="en-US" sz="2400" dirty="0"/>
              <a:t>No words</a:t>
            </a:r>
            <a:r>
              <a:rPr lang="en-US" sz="2000" dirty="0"/>
              <a:t>: </a:t>
            </a:r>
            <a:r>
              <a:rPr lang="en-US" sz="2000" i="1" dirty="0"/>
              <a:t>no, </a:t>
            </a:r>
            <a:r>
              <a:rPr lang="en-US" sz="2000" i="1" dirty="0" err="1"/>
              <a:t>ahah</a:t>
            </a:r>
            <a:r>
              <a:rPr lang="en-US" sz="2000" i="1" dirty="0"/>
              <a:t>, </a:t>
            </a:r>
            <a:r>
              <a:rPr lang="en-US" sz="2000" i="1" dirty="0" err="1"/>
              <a:t>mhmh</a:t>
            </a:r>
            <a:r>
              <a:rPr lang="en-US" sz="2000" i="1" dirty="0"/>
              <a:t>, </a:t>
            </a:r>
            <a:r>
              <a:rPr lang="en-US" sz="2000" i="1" dirty="0" err="1"/>
              <a:t>uhuh</a:t>
            </a:r>
            <a:r>
              <a:rPr lang="en-US" sz="2000" i="1" dirty="0"/>
              <a:t>, nah, nope</a:t>
            </a:r>
            <a:endParaRPr lang="en-US" sz="2000" dirty="0"/>
          </a:p>
          <a:p>
            <a:r>
              <a:rPr lang="en-US" sz="2400" dirty="0"/>
              <a:t>Hyphenated words </a:t>
            </a:r>
            <a:r>
              <a:rPr lang="en-US" sz="2000" dirty="0"/>
              <a:t>follow standard spelling conventions, e.g., </a:t>
            </a:r>
            <a:r>
              <a:rPr lang="en-US" sz="2000" i="1" dirty="0"/>
              <a:t>mother-in-law, pick-me-up</a:t>
            </a:r>
            <a:r>
              <a:rPr lang="en-US" sz="2000" dirty="0"/>
              <a:t>.</a:t>
            </a:r>
          </a:p>
          <a:p>
            <a:r>
              <a:rPr lang="en-US" sz="2400" dirty="0"/>
              <a:t>Numbers and dates</a:t>
            </a:r>
          </a:p>
          <a:p>
            <a:pPr marL="630238" lvl="1" indent="0">
              <a:spcBef>
                <a:spcPts val="0"/>
              </a:spcBef>
              <a:buNone/>
            </a:pPr>
            <a:r>
              <a:rPr lang="en-US" sz="2000" dirty="0"/>
              <a:t>Transcribe as a single word, use written form or digits</a:t>
            </a:r>
            <a:br>
              <a:rPr lang="en-US" sz="2000" dirty="0"/>
            </a:br>
            <a:r>
              <a:rPr lang="en-US" sz="2000" dirty="0"/>
              <a:t>e.g., </a:t>
            </a:r>
            <a:r>
              <a:rPr lang="en-US" sz="2000" i="1" dirty="0"/>
              <a:t>twenty-one, 21, May_1_2002, 5-1-2002</a:t>
            </a:r>
            <a:endParaRPr lang="en-US" sz="2400" dirty="0"/>
          </a:p>
          <a:p>
            <a:r>
              <a:rPr lang="en-US" sz="2400" dirty="0"/>
              <a:t>Clock time</a:t>
            </a:r>
            <a:r>
              <a:rPr lang="en-US" sz="2000" dirty="0"/>
              <a:t>: Do not use colons when transcribing clock time because colons will be interpreted as pause times. Type out the words connected with an underscore, e.g., </a:t>
            </a:r>
            <a:r>
              <a:rPr lang="en-US" sz="2000" i="1" dirty="0" err="1"/>
              <a:t>eight_thirty</a:t>
            </a:r>
            <a:r>
              <a:rPr lang="en-US" sz="2000" i="1" dirty="0"/>
              <a:t>, </a:t>
            </a:r>
            <a:r>
              <a:rPr lang="en-US" sz="2000" i="1" dirty="0" err="1"/>
              <a:t>five_oclock</a:t>
            </a:r>
            <a:endParaRPr lang="en-US" sz="2000" i="1" dirty="0"/>
          </a:p>
          <a:p>
            <a:pPr marL="0" indent="0">
              <a:buNone/>
            </a:pPr>
            <a:endParaRPr lang="en-US" sz="1800"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5-6</a:t>
            </a:r>
          </a:p>
        </p:txBody>
      </p:sp>
    </p:spTree>
    <p:extLst>
      <p:ext uri="{BB962C8B-B14F-4D97-AF65-F5344CB8AC3E}">
        <p14:creationId xmlns:p14="http://schemas.microsoft.com/office/powerpoint/2010/main" val="2617099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Spelling Conventions</a:t>
            </a:r>
            <a:endParaRPr lang="en-US" dirty="0"/>
          </a:p>
        </p:txBody>
      </p:sp>
      <p:sp>
        <p:nvSpPr>
          <p:cNvPr id="3" name="Content Placeholder 2"/>
          <p:cNvSpPr>
            <a:spLocks noGrp="1"/>
          </p:cNvSpPr>
          <p:nvPr>
            <p:ph idx="1"/>
          </p:nvPr>
        </p:nvSpPr>
        <p:spPr>
          <a:xfrm>
            <a:off x="1371600" y="1295400"/>
            <a:ext cx="7696200" cy="5105400"/>
          </a:xfrm>
        </p:spPr>
        <p:txBody>
          <a:bodyPr>
            <a:noAutofit/>
          </a:bodyPr>
          <a:lstStyle/>
          <a:p>
            <a:r>
              <a:rPr lang="en-US" sz="2400" dirty="0"/>
              <a:t>Counting and “spelled” words </a:t>
            </a:r>
            <a:r>
              <a:rPr lang="en-US" sz="2000" dirty="0"/>
              <a:t>use the underscore to connect the numbers or letters, e.g., 1_2_3_4_5,  C_A_T </a:t>
            </a:r>
          </a:p>
          <a:p>
            <a:r>
              <a:rPr lang="en-US" sz="2400" dirty="0" err="1"/>
              <a:t>Concatenatives</a:t>
            </a:r>
            <a:r>
              <a:rPr lang="en-US" sz="2000" dirty="0"/>
              <a:t> are transcribed as single words</a:t>
            </a:r>
          </a:p>
          <a:p>
            <a:pPr marL="630238" lvl="1" indent="0">
              <a:spcBef>
                <a:spcPts val="0"/>
              </a:spcBef>
              <a:buNone/>
            </a:pPr>
            <a:r>
              <a:rPr lang="en-US" sz="2000" i="1" dirty="0" err="1"/>
              <a:t>betcha</a:t>
            </a:r>
            <a:r>
              <a:rPr lang="en-US" sz="2000" i="1" dirty="0"/>
              <a:t>, </a:t>
            </a:r>
            <a:r>
              <a:rPr lang="en-US" sz="2000" i="1" dirty="0" err="1"/>
              <a:t>coulda</a:t>
            </a:r>
            <a:r>
              <a:rPr lang="en-US" sz="2000" i="1" dirty="0"/>
              <a:t>, </a:t>
            </a:r>
            <a:r>
              <a:rPr lang="en-US" sz="2000" i="1" dirty="0" err="1"/>
              <a:t>gonna</a:t>
            </a:r>
            <a:r>
              <a:rPr lang="en-US" sz="2000" i="1" dirty="0"/>
              <a:t>, </a:t>
            </a:r>
            <a:r>
              <a:rPr lang="en-US" sz="2000" i="1" dirty="0" err="1"/>
              <a:t>gotta</a:t>
            </a:r>
            <a:r>
              <a:rPr lang="en-US" sz="2000" i="1" dirty="0"/>
              <a:t>, </a:t>
            </a:r>
            <a:r>
              <a:rPr lang="en-US" sz="2000" i="1" dirty="0" err="1"/>
              <a:t>hafta</a:t>
            </a:r>
            <a:r>
              <a:rPr lang="en-US" sz="2000" i="1" dirty="0"/>
              <a:t>, </a:t>
            </a:r>
            <a:r>
              <a:rPr lang="en-US" sz="2000" i="1" dirty="0" err="1"/>
              <a:t>liketa</a:t>
            </a:r>
            <a:r>
              <a:rPr lang="en-US" sz="2000" i="1" dirty="0"/>
              <a:t>, </a:t>
            </a:r>
            <a:r>
              <a:rPr lang="en-US" sz="2000" i="1" dirty="0" err="1"/>
              <a:t>lookit</a:t>
            </a:r>
            <a:r>
              <a:rPr lang="en-US" sz="2000" i="1" dirty="0"/>
              <a:t>, </a:t>
            </a:r>
            <a:r>
              <a:rPr lang="en-US" sz="2000" i="1" dirty="0" err="1"/>
              <a:t>musta</a:t>
            </a:r>
            <a:r>
              <a:rPr lang="en-US" sz="2000" i="1" dirty="0"/>
              <a:t>, </a:t>
            </a:r>
            <a:r>
              <a:rPr lang="en-US" sz="2000" i="1" dirty="0" err="1"/>
              <a:t>oughta</a:t>
            </a:r>
            <a:r>
              <a:rPr lang="en-US" sz="2000" i="1" dirty="0"/>
              <a:t>, </a:t>
            </a:r>
            <a:r>
              <a:rPr lang="en-US" sz="2000" i="1" dirty="0" err="1"/>
              <a:t>outta</a:t>
            </a:r>
            <a:r>
              <a:rPr lang="en-US" sz="2000" i="1" dirty="0"/>
              <a:t>, </a:t>
            </a:r>
            <a:r>
              <a:rPr lang="en-US" sz="2000" i="1" dirty="0" err="1"/>
              <a:t>shoulda</a:t>
            </a:r>
            <a:r>
              <a:rPr lang="en-US" sz="2000" i="1" dirty="0"/>
              <a:t>, </a:t>
            </a:r>
            <a:r>
              <a:rPr lang="en-US" sz="2000" i="1" dirty="0" err="1"/>
              <a:t>sposta</a:t>
            </a:r>
            <a:r>
              <a:rPr lang="en-US" sz="2000" i="1" dirty="0"/>
              <a:t>, </a:t>
            </a:r>
            <a:r>
              <a:rPr lang="en-US" sz="2000" i="1" dirty="0" err="1"/>
              <a:t>trynta</a:t>
            </a:r>
            <a:r>
              <a:rPr lang="en-US" sz="2000" i="1" dirty="0"/>
              <a:t>, </a:t>
            </a:r>
            <a:r>
              <a:rPr lang="en-US" sz="2000" i="1" dirty="0" err="1"/>
              <a:t>useta</a:t>
            </a:r>
            <a:r>
              <a:rPr lang="en-US" sz="2000" i="1" dirty="0"/>
              <a:t>, </a:t>
            </a:r>
            <a:r>
              <a:rPr lang="en-US" sz="2000" i="1" dirty="0" err="1"/>
              <a:t>wanna</a:t>
            </a:r>
            <a:r>
              <a:rPr lang="en-US" sz="2000" i="1" dirty="0"/>
              <a:t>, </a:t>
            </a:r>
            <a:r>
              <a:rPr lang="en-US" sz="2000" i="1" dirty="0" err="1"/>
              <a:t>whatcha</a:t>
            </a:r>
            <a:r>
              <a:rPr lang="en-US" sz="2000" i="1" dirty="0"/>
              <a:t>, </a:t>
            </a:r>
            <a:r>
              <a:rPr lang="en-US" sz="2000" i="1" dirty="0" err="1"/>
              <a:t>woulda</a:t>
            </a:r>
            <a:endParaRPr lang="en-US" sz="2000" i="1" dirty="0"/>
          </a:p>
          <a:p>
            <a:r>
              <a:rPr lang="en-US" sz="2400" dirty="0"/>
              <a:t>Other shortened wor</a:t>
            </a:r>
            <a:r>
              <a:rPr lang="en-US" sz="2000" dirty="0"/>
              <a:t>ds</a:t>
            </a:r>
          </a:p>
          <a:p>
            <a:pPr marL="630238" lvl="1" indent="0">
              <a:spcBef>
                <a:spcPts val="0"/>
              </a:spcBef>
              <a:buNone/>
              <a:tabLst>
                <a:tab pos="1146175" algn="l"/>
              </a:tabLst>
            </a:pPr>
            <a:r>
              <a:rPr lang="en-US" sz="2000" i="1" dirty="0"/>
              <a:t>e.g.,	</a:t>
            </a:r>
            <a:r>
              <a:rPr lang="en-US" sz="2000" i="1" dirty="0" err="1"/>
              <a:t>cuz</a:t>
            </a:r>
            <a:r>
              <a:rPr lang="en-US" sz="2000" i="1" dirty="0"/>
              <a:t> </a:t>
            </a:r>
            <a:r>
              <a:rPr lang="en-US" sz="2000" dirty="0">
                <a:sym typeface="Wingdings" panose="05000000000000000000" pitchFamily="2" charset="2"/>
              </a:rPr>
              <a:t> </a:t>
            </a:r>
            <a:r>
              <a:rPr lang="en-US" sz="2000" i="1" dirty="0">
                <a:sym typeface="Wingdings" panose="05000000000000000000" pitchFamily="2" charset="2"/>
              </a:rPr>
              <a:t>because  OR  </a:t>
            </a:r>
            <a:r>
              <a:rPr lang="en-US" sz="2000" i="1" dirty="0" err="1">
                <a:sym typeface="Wingdings" panose="05000000000000000000" pitchFamily="2" charset="2"/>
              </a:rPr>
              <a:t>cuz|because</a:t>
            </a:r>
            <a:endParaRPr lang="en-US" sz="2000" i="1" dirty="0">
              <a:sym typeface="Wingdings" panose="05000000000000000000" pitchFamily="2" charset="2"/>
            </a:endParaRPr>
          </a:p>
          <a:p>
            <a:pPr marL="630238" lvl="1" indent="0">
              <a:spcBef>
                <a:spcPts val="0"/>
              </a:spcBef>
              <a:buNone/>
              <a:tabLst>
                <a:tab pos="1146175" algn="l"/>
              </a:tabLst>
            </a:pPr>
            <a:r>
              <a:rPr lang="en-US" sz="2000" dirty="0">
                <a:sym typeface="Wingdings" panose="05000000000000000000" pitchFamily="2" charset="2"/>
              </a:rPr>
              <a:t>	</a:t>
            </a:r>
            <a:r>
              <a:rPr lang="en-US" sz="2000" i="1" dirty="0" err="1">
                <a:sym typeface="Wingdings" panose="05000000000000000000" pitchFamily="2" charset="2"/>
              </a:rPr>
              <a:t>ya</a:t>
            </a:r>
            <a:r>
              <a:rPr lang="en-US" sz="2000" dirty="0">
                <a:sym typeface="Wingdings" panose="05000000000000000000" pitchFamily="2" charset="2"/>
              </a:rPr>
              <a:t>  </a:t>
            </a:r>
            <a:r>
              <a:rPr lang="en-US" sz="2000" i="1" dirty="0">
                <a:sym typeface="Wingdings" panose="05000000000000000000" pitchFamily="2" charset="2"/>
              </a:rPr>
              <a:t>you  OR  </a:t>
            </a:r>
            <a:r>
              <a:rPr lang="en-US" sz="2000" i="1" dirty="0" err="1">
                <a:sym typeface="Wingdings" panose="05000000000000000000" pitchFamily="2" charset="2"/>
              </a:rPr>
              <a:t>ya|you</a:t>
            </a:r>
            <a:endParaRPr lang="en-US" sz="2000" i="1" dirty="0"/>
          </a:p>
          <a:p>
            <a:r>
              <a:rPr lang="en-US" sz="2400" dirty="0"/>
              <a:t>Proper names and titles</a:t>
            </a:r>
          </a:p>
          <a:p>
            <a:pPr marL="630238" lvl="1" indent="0">
              <a:spcBef>
                <a:spcPts val="0"/>
              </a:spcBef>
              <a:buNone/>
            </a:pPr>
            <a:r>
              <a:rPr lang="en-US" sz="2000" dirty="0"/>
              <a:t>Joined together using the underscore, e.g., </a:t>
            </a:r>
            <a:r>
              <a:rPr lang="en-US" sz="2000" i="1" dirty="0" err="1"/>
              <a:t>Mr_Smith</a:t>
            </a:r>
            <a:endParaRPr lang="en-US" sz="2000" i="1" dirty="0"/>
          </a:p>
          <a:p>
            <a:r>
              <a:rPr lang="en-US" sz="2400" dirty="0"/>
              <a:t>Idiosyncratic forms</a:t>
            </a:r>
          </a:p>
          <a:p>
            <a:pPr marL="746125">
              <a:spcBef>
                <a:spcPts val="0"/>
              </a:spcBef>
              <a:buFont typeface="Arial" panose="020B0604020202020204" pitchFamily="34" charset="0"/>
              <a:buChar char="–"/>
            </a:pPr>
            <a:r>
              <a:rPr lang="en-US" sz="2000" dirty="0"/>
              <a:t>Consistent, stable productions, not adult-like</a:t>
            </a:r>
          </a:p>
          <a:p>
            <a:pPr marL="746125">
              <a:spcBef>
                <a:spcPts val="0"/>
              </a:spcBef>
              <a:buFont typeface="Arial" panose="020B0604020202020204" pitchFamily="34" charset="0"/>
              <a:buChar char="–"/>
            </a:pPr>
            <a:r>
              <a:rPr lang="en-US" sz="2000" dirty="0"/>
              <a:t>Begin with a percent sign, e.g., </a:t>
            </a:r>
            <a:r>
              <a:rPr lang="en-US" sz="2000" i="1" dirty="0"/>
              <a:t>%vroom </a:t>
            </a:r>
            <a:r>
              <a:rPr lang="en-US" sz="2000" dirty="0"/>
              <a:t>(recognized by listener as “car”)</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5-6</a:t>
            </a:r>
          </a:p>
        </p:txBody>
      </p:sp>
    </p:spTree>
    <p:extLst>
      <p:ext uri="{BB962C8B-B14F-4D97-AF65-F5344CB8AC3E}">
        <p14:creationId xmlns:p14="http://schemas.microsoft.com/office/powerpoint/2010/main" val="244106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Spelling Conventions</a:t>
            </a:r>
            <a:endParaRPr lang="en-US" dirty="0"/>
          </a:p>
        </p:txBody>
      </p:sp>
      <p:sp>
        <p:nvSpPr>
          <p:cNvPr id="3" name="Content Placeholder 2"/>
          <p:cNvSpPr>
            <a:spLocks noGrp="1"/>
          </p:cNvSpPr>
          <p:nvPr>
            <p:ph idx="1"/>
          </p:nvPr>
        </p:nvSpPr>
        <p:spPr>
          <a:xfrm>
            <a:off x="1371600" y="1295400"/>
            <a:ext cx="7696200" cy="3962400"/>
          </a:xfrm>
        </p:spPr>
        <p:txBody>
          <a:bodyPr>
            <a:noAutofit/>
          </a:bodyPr>
          <a:lstStyle/>
          <a:p>
            <a:r>
              <a:rPr lang="en-US" sz="2400" dirty="0"/>
              <a:t>Sound effects</a:t>
            </a:r>
          </a:p>
          <a:p>
            <a:pPr lvl="1"/>
            <a:r>
              <a:rPr lang="en-US" sz="2000" dirty="0"/>
              <a:t>Essential to the meaning of the utterance: begin with a percent sign, link multiple sounds, e.g., </a:t>
            </a:r>
            <a:r>
              <a:rPr lang="en-US" sz="2000" i="1" dirty="0"/>
              <a:t>%</a:t>
            </a:r>
            <a:r>
              <a:rPr lang="en-US" sz="2000" i="1" dirty="0" err="1"/>
              <a:t>woof_woof</a:t>
            </a:r>
            <a:r>
              <a:rPr lang="en-US" sz="2000" i="1" dirty="0"/>
              <a:t>, %vroom</a:t>
            </a:r>
          </a:p>
          <a:p>
            <a:pPr lvl="1"/>
            <a:r>
              <a:rPr lang="en-US" sz="2000" dirty="0"/>
              <a:t>Not essential to the meaning of the utterance: enter as a comment</a:t>
            </a:r>
          </a:p>
          <a:p>
            <a:r>
              <a:rPr lang="en-US" sz="2400" dirty="0"/>
              <a:t>Sounds with specific meanings</a:t>
            </a:r>
          </a:p>
          <a:p>
            <a:pPr marL="630238" indent="0">
              <a:buNone/>
            </a:pPr>
            <a:r>
              <a:rPr lang="en-US" sz="2000" i="1" dirty="0"/>
              <a:t>hmm, huh, IDK, </a:t>
            </a:r>
            <a:r>
              <a:rPr lang="en-US" sz="2000" i="1" dirty="0" err="1"/>
              <a:t>uhoh</a:t>
            </a:r>
            <a:r>
              <a:rPr lang="en-US" sz="2000" i="1" dirty="0"/>
              <a:t>, shh or %shh, </a:t>
            </a:r>
            <a:r>
              <a:rPr lang="en-US" sz="2000" i="1" dirty="0" err="1"/>
              <a:t>psst</a:t>
            </a:r>
            <a:r>
              <a:rPr lang="en-US" sz="2000" i="1" dirty="0"/>
              <a:t> or %</a:t>
            </a:r>
            <a:r>
              <a:rPr lang="en-US" sz="2000" i="1" dirty="0" err="1"/>
              <a:t>psst</a:t>
            </a:r>
            <a:endParaRPr lang="en-US" sz="2000" i="1" dirty="0"/>
          </a:p>
          <a:p>
            <a:r>
              <a:rPr lang="en-US" sz="2400" dirty="0"/>
              <a:t>Other spellings</a:t>
            </a:r>
          </a:p>
          <a:p>
            <a:pPr marL="630238" lvl="1" indent="0">
              <a:spcBef>
                <a:spcPts val="0"/>
              </a:spcBef>
              <a:buNone/>
            </a:pPr>
            <a:r>
              <a:rPr lang="en-US" sz="2000" i="1" dirty="0" err="1"/>
              <a:t>ain’t</a:t>
            </a:r>
            <a:r>
              <a:rPr lang="en-US" sz="2000" i="1" dirty="0"/>
              <a:t>, a lot, </a:t>
            </a:r>
            <a:r>
              <a:rPr lang="en-US" sz="2000" i="1" dirty="0" err="1"/>
              <a:t>atta</a:t>
            </a:r>
            <a:r>
              <a:rPr lang="en-US" sz="2000" i="1" dirty="0"/>
              <a:t>, no one, oh, ooh, oops, </a:t>
            </a:r>
            <a:r>
              <a:rPr lang="en-US" sz="2000" i="1" dirty="0" err="1"/>
              <a:t>oopsy</a:t>
            </a:r>
            <a:endParaRPr lang="en-US" sz="2000" i="1"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5-6</a:t>
            </a:r>
          </a:p>
        </p:txBody>
      </p:sp>
    </p:spTree>
    <p:extLst>
      <p:ext uri="{BB962C8B-B14F-4D97-AF65-F5344CB8AC3E}">
        <p14:creationId xmlns:p14="http://schemas.microsoft.com/office/powerpoint/2010/main" val="724400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Parenthetical Remarks</a:t>
            </a:r>
            <a:endParaRPr lang="en-US" dirty="0"/>
          </a:p>
        </p:txBody>
      </p:sp>
      <p:sp>
        <p:nvSpPr>
          <p:cNvPr id="3" name="Content Placeholder 2"/>
          <p:cNvSpPr>
            <a:spLocks noGrp="1"/>
          </p:cNvSpPr>
          <p:nvPr>
            <p:ph idx="1"/>
          </p:nvPr>
        </p:nvSpPr>
        <p:spPr>
          <a:xfrm>
            <a:off x="1600200" y="1417638"/>
            <a:ext cx="7239000" cy="4708525"/>
          </a:xfrm>
        </p:spPr>
        <p:txBody>
          <a:bodyPr>
            <a:normAutofit fontScale="92500"/>
          </a:bodyPr>
          <a:lstStyle/>
          <a:p>
            <a:r>
              <a:rPr lang="en-US" sz="2600" dirty="0"/>
              <a:t>Word or clause added by speaker as explanation, comment, or request for help</a:t>
            </a:r>
          </a:p>
          <a:p>
            <a:r>
              <a:rPr lang="en-US" sz="2600" dirty="0"/>
              <a:t>Enter within double parentheses</a:t>
            </a:r>
          </a:p>
          <a:p>
            <a:r>
              <a:rPr lang="en-US" sz="2600" dirty="0"/>
              <a:t>Occurring within utterance</a:t>
            </a:r>
          </a:p>
          <a:p>
            <a:pPr lvl="1"/>
            <a:r>
              <a:rPr lang="en-US" sz="2000" dirty="0"/>
              <a:t>Does not contribute to the meaning of the utterance</a:t>
            </a:r>
          </a:p>
          <a:p>
            <a:pPr marL="746125" lvl="1" indent="0">
              <a:buNone/>
              <a:tabLst>
                <a:tab pos="1260475" algn="l"/>
              </a:tabLst>
            </a:pPr>
            <a:r>
              <a:rPr lang="en-US" sz="2000" dirty="0"/>
              <a:t>e.g.,	C  So Sam ((I think his name is Sam)) left the house.</a:t>
            </a:r>
          </a:p>
          <a:p>
            <a:pPr marL="1260475" lvl="1" indent="0">
              <a:buNone/>
            </a:pPr>
            <a:r>
              <a:rPr lang="en-US" sz="2000" dirty="0"/>
              <a:t>C  Then the boy ((what/’s his name)) &lt; &gt; left the house.</a:t>
            </a:r>
            <a:br>
              <a:rPr lang="en-US" sz="2000" dirty="0"/>
            </a:br>
            <a:r>
              <a:rPr lang="en-US" sz="2000" dirty="0"/>
              <a:t>E  &lt;Sam&gt;. </a:t>
            </a:r>
          </a:p>
          <a:p>
            <a:pPr marL="346075" lvl="1">
              <a:buFont typeface="Arial" pitchFamily="34" charset="0"/>
              <a:buChar char="•"/>
            </a:pPr>
            <a:r>
              <a:rPr lang="en-US" sz="2600" dirty="0"/>
              <a:t>Stand-alone utterance</a:t>
            </a:r>
          </a:p>
          <a:p>
            <a:pPr lvl="1"/>
            <a:r>
              <a:rPr lang="en-US" sz="2100" dirty="0"/>
              <a:t>Does not contribute to the sample; exclude from most analyses</a:t>
            </a:r>
          </a:p>
          <a:p>
            <a:pPr marL="746125" lvl="1" indent="0">
              <a:buNone/>
              <a:tabLst>
                <a:tab pos="1260475" algn="l"/>
              </a:tabLst>
            </a:pPr>
            <a:r>
              <a:rPr lang="en-US" sz="2100" dirty="0"/>
              <a:t>e.g.,	C  ((I skipped a page)).</a:t>
            </a:r>
          </a:p>
          <a:p>
            <a:pPr marL="1260475" lvl="1" indent="0">
              <a:buNone/>
            </a:pPr>
            <a:r>
              <a:rPr lang="en-US" sz="2100" dirty="0"/>
              <a:t>C  ((Do I have to tell the whole story))?</a:t>
            </a:r>
          </a:p>
          <a:p>
            <a:pPr marL="346075" lvl="1">
              <a:buFont typeface="Arial" pitchFamily="34" charset="0"/>
              <a:buChar char="•"/>
            </a:pPr>
            <a:endParaRPr lang="en-US" sz="2600"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Unintelligibility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a:t>Listen three times</a:t>
            </a:r>
          </a:p>
          <a:p>
            <a:pPr marL="568325" lvl="1" indent="0">
              <a:buNone/>
            </a:pPr>
            <a:r>
              <a:rPr lang="en-US" dirty="0"/>
              <a:t>X = one word unintelligible</a:t>
            </a:r>
          </a:p>
          <a:p>
            <a:pPr marL="568325" lvl="1" indent="0">
              <a:buNone/>
            </a:pPr>
            <a:r>
              <a:rPr lang="en-US" dirty="0"/>
              <a:t>XX = partial utterance unintelligible</a:t>
            </a:r>
          </a:p>
          <a:p>
            <a:pPr marL="568325" lvl="1" indent="0">
              <a:buNone/>
            </a:pPr>
            <a:r>
              <a:rPr lang="en-US" dirty="0"/>
              <a:t>XXX = entire utterance unintelligible</a:t>
            </a:r>
          </a:p>
          <a:p>
            <a:pPr lvl="1">
              <a:buFont typeface="Arial" pitchFamily="34" charset="0"/>
              <a:buChar char="•"/>
            </a:pPr>
            <a:endParaRPr lang="en-US" dirty="0"/>
          </a:p>
          <a:p>
            <a:pPr lvl="1">
              <a:buNone/>
            </a:pPr>
            <a:r>
              <a:rPr lang="en-US" dirty="0"/>
              <a:t>$ Child, </a:t>
            </a:r>
            <a:r>
              <a:rPr lang="en-US" dirty="0" err="1"/>
              <a:t>Examr</a:t>
            </a:r>
            <a:br>
              <a:rPr lang="en-US" dirty="0"/>
            </a:br>
            <a:r>
              <a:rPr lang="en-US" dirty="0"/>
              <a:t>E Where/'s the dog go/</a:t>
            </a:r>
            <a:r>
              <a:rPr lang="en-US" dirty="0" err="1"/>
              <a:t>ing</a:t>
            </a:r>
            <a:r>
              <a:rPr lang="en-US" dirty="0"/>
              <a:t>?</a:t>
            </a:r>
            <a:br>
              <a:rPr lang="en-US" dirty="0"/>
            </a:br>
            <a:r>
              <a:rPr lang="en-US" dirty="0"/>
              <a:t>C Go XX now.</a:t>
            </a:r>
            <a:br>
              <a:rPr lang="en-US" dirty="0"/>
            </a:br>
            <a:r>
              <a:rPr lang="en-US" dirty="0"/>
              <a:t>E Did you see the airplane?</a:t>
            </a:r>
            <a:br>
              <a:rPr lang="en-US" dirty="0"/>
            </a:br>
            <a:r>
              <a:rPr lang="en-US" dirty="0"/>
              <a:t>C X  </a:t>
            </a:r>
            <a:r>
              <a:rPr lang="en-US" dirty="0" err="1"/>
              <a:t>X</a:t>
            </a:r>
            <a:r>
              <a:rPr lang="en-US" dirty="0"/>
              <a:t>  up X.</a:t>
            </a:r>
            <a:br>
              <a:rPr lang="en-US" dirty="0"/>
            </a:br>
            <a:r>
              <a:rPr lang="en-US" dirty="0"/>
              <a:t>C XXX.</a:t>
            </a:r>
          </a:p>
          <a:p>
            <a:pPr lvl="1"/>
            <a:endParaRPr lang="en-US"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6</a:t>
            </a:r>
          </a:p>
        </p:txBody>
      </p:sp>
    </p:spTree>
    <p:extLst>
      <p:ext uri="{BB962C8B-B14F-4D97-AF65-F5344CB8AC3E}">
        <p14:creationId xmlns:p14="http://schemas.microsoft.com/office/powerpoint/2010/main" val="1865342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1143000"/>
          </a:xfrm>
        </p:spPr>
        <p:txBody>
          <a:bodyPr>
            <a:normAutofit fontScale="90000"/>
          </a:bodyPr>
          <a:lstStyle/>
          <a:p>
            <a:pPr>
              <a:lnSpc>
                <a:spcPct val="80000"/>
              </a:lnSpc>
            </a:pPr>
            <a:r>
              <a:rPr lang="en-US" dirty="0">
                <a:solidFill>
                  <a:srgbClr val="11488B"/>
                </a:solidFill>
              </a:rPr>
              <a:t>Mazes</a:t>
            </a:r>
            <a:br>
              <a:rPr lang="en-US" dirty="0">
                <a:solidFill>
                  <a:srgbClr val="11488B"/>
                </a:solidFill>
              </a:rPr>
            </a:br>
            <a:r>
              <a:rPr lang="en-US" dirty="0">
                <a:solidFill>
                  <a:srgbClr val="11488B"/>
                </a:solidFill>
              </a:rPr>
              <a:t>(filled pauses, repetitions, revisions)</a:t>
            </a:r>
          </a:p>
        </p:txBody>
      </p:sp>
      <p:sp>
        <p:nvSpPr>
          <p:cNvPr id="3" name="Content Placeholder 2"/>
          <p:cNvSpPr>
            <a:spLocks noGrp="1"/>
          </p:cNvSpPr>
          <p:nvPr>
            <p:ph idx="1"/>
          </p:nvPr>
        </p:nvSpPr>
        <p:spPr>
          <a:xfrm>
            <a:off x="1371600" y="1798637"/>
            <a:ext cx="7620000" cy="4525963"/>
          </a:xfrm>
        </p:spPr>
        <p:txBody>
          <a:bodyPr>
            <a:normAutofit fontScale="77500" lnSpcReduction="20000"/>
          </a:bodyPr>
          <a:lstStyle/>
          <a:p>
            <a:r>
              <a:rPr lang="en-US" dirty="0"/>
              <a:t>Filled pauses </a:t>
            </a:r>
            <a:r>
              <a:rPr lang="en-US" sz="3000" dirty="0"/>
              <a:t>(AH, EH, ER, HM, UH, UM, [FP])</a:t>
            </a:r>
          </a:p>
          <a:p>
            <a:pPr lvl="1"/>
            <a:r>
              <a:rPr lang="en-US" sz="2600" dirty="0"/>
              <a:t>List of recognized filled pause words can be edited in SALT</a:t>
            </a:r>
          </a:p>
          <a:p>
            <a:pPr lvl="1"/>
            <a:r>
              <a:rPr lang="en-US" sz="2600" dirty="0"/>
              <a:t>Use [FP] to code nonstandard filled pause words,</a:t>
            </a:r>
            <a:br>
              <a:rPr lang="en-US" sz="2600" dirty="0"/>
            </a:br>
            <a:r>
              <a:rPr lang="en-US" sz="2600" dirty="0"/>
              <a:t>e.g., </a:t>
            </a:r>
            <a:r>
              <a:rPr lang="en-US" sz="2600" i="1" dirty="0"/>
              <a:t>like[FP], </a:t>
            </a:r>
            <a:r>
              <a:rPr lang="en-US" sz="2600" i="1" dirty="0" err="1"/>
              <a:t>you_know</a:t>
            </a:r>
            <a:r>
              <a:rPr lang="en-US" sz="2600" i="1" dirty="0"/>
              <a:t>[FP]</a:t>
            </a:r>
          </a:p>
          <a:p>
            <a:r>
              <a:rPr lang="en-US" sz="3000" dirty="0"/>
              <a:t>Part-words</a:t>
            </a:r>
          </a:p>
          <a:p>
            <a:pPr lvl="1"/>
            <a:r>
              <a:rPr lang="en-US" sz="2600" dirty="0"/>
              <a:t>Mark with an asterisk, e.g., </a:t>
            </a:r>
            <a:r>
              <a:rPr lang="en-US" sz="2600" i="1" dirty="0"/>
              <a:t>b*, </a:t>
            </a:r>
            <a:r>
              <a:rPr lang="en-US" sz="2600" i="1" dirty="0" err="1"/>
              <a:t>st</a:t>
            </a:r>
            <a:r>
              <a:rPr lang="en-US" sz="2600" i="1" dirty="0"/>
              <a:t>*</a:t>
            </a:r>
          </a:p>
          <a:p>
            <a:r>
              <a:rPr lang="en-US" sz="3000" dirty="0"/>
              <a:t>Stuttering in the middle of a word</a:t>
            </a:r>
          </a:p>
          <a:p>
            <a:pPr lvl="1"/>
            <a:r>
              <a:rPr lang="en-US" sz="2600" dirty="0"/>
              <a:t>Separate the beginning and ending sections of the word with underscore characters, e.g., </a:t>
            </a:r>
            <a:r>
              <a:rPr lang="en-US" sz="2600" i="1" dirty="0" err="1"/>
              <a:t>ele</a:t>
            </a:r>
            <a:r>
              <a:rPr lang="en-US" sz="2600" i="1" dirty="0"/>
              <a:t>_ (</a:t>
            </a:r>
            <a:r>
              <a:rPr lang="en-US" sz="2600" i="1" dirty="0" err="1"/>
              <a:t>ph</a:t>
            </a:r>
            <a:r>
              <a:rPr lang="en-US" sz="2600" i="1" dirty="0"/>
              <a:t>*) _</a:t>
            </a:r>
            <a:r>
              <a:rPr lang="en-US" sz="2600" i="1" dirty="0" err="1"/>
              <a:t>phant</a:t>
            </a:r>
            <a:endParaRPr lang="en-US" sz="2600" i="1" dirty="0"/>
          </a:p>
          <a:p>
            <a:r>
              <a:rPr lang="en-US" sz="3000" dirty="0"/>
              <a:t>Repetitions or revisions/reformulations</a:t>
            </a:r>
          </a:p>
          <a:p>
            <a:pPr lvl="1"/>
            <a:r>
              <a:rPr lang="en-US" sz="2600" dirty="0"/>
              <a:t>Maze the initial occurrences of a repetition or revision.</a:t>
            </a:r>
          </a:p>
          <a:p>
            <a:pPr lvl="1"/>
            <a:r>
              <a:rPr lang="en-US" sz="2600" dirty="0"/>
              <a:t>Do not end an utterance with a repetition or revision unless abandoned or interrupted.</a:t>
            </a:r>
          </a:p>
          <a:p>
            <a:r>
              <a:rPr lang="en-US" sz="3000" dirty="0"/>
              <a:t>Combine adjacent mazes</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01000" cy="1143000"/>
          </a:xfrm>
        </p:spPr>
        <p:txBody>
          <a:bodyPr>
            <a:normAutofit fontScale="90000"/>
          </a:bodyPr>
          <a:lstStyle/>
          <a:p>
            <a:r>
              <a:rPr lang="en-US" dirty="0">
                <a:solidFill>
                  <a:srgbClr val="11488B"/>
                </a:solidFill>
              </a:rPr>
              <a:t>Overlapping Speech and Interjections</a:t>
            </a:r>
          </a:p>
        </p:txBody>
      </p:sp>
      <p:sp>
        <p:nvSpPr>
          <p:cNvPr id="3" name="Content Placeholder 2"/>
          <p:cNvSpPr>
            <a:spLocks noGrp="1"/>
          </p:cNvSpPr>
          <p:nvPr>
            <p:ph idx="1"/>
          </p:nvPr>
        </p:nvSpPr>
        <p:spPr>
          <a:xfrm>
            <a:off x="1143000" y="1371600"/>
            <a:ext cx="7772400" cy="4876800"/>
          </a:xfrm>
        </p:spPr>
        <p:txBody>
          <a:bodyPr>
            <a:normAutofit fontScale="77500" lnSpcReduction="20000"/>
          </a:bodyPr>
          <a:lstStyle/>
          <a:p>
            <a:r>
              <a:rPr lang="en-US" dirty="0"/>
              <a:t>Linear transcription</a:t>
            </a:r>
          </a:p>
          <a:p>
            <a:r>
              <a:rPr lang="en-US" dirty="0"/>
              <a:t>Preserve the target speaker’s utterance</a:t>
            </a:r>
          </a:p>
          <a:p>
            <a:r>
              <a:rPr lang="en-US" dirty="0"/>
              <a:t>Use &lt; &gt; to mark overlapping segments</a:t>
            </a:r>
          </a:p>
          <a:p>
            <a:pPr lvl="1">
              <a:buNone/>
            </a:pPr>
            <a:r>
              <a:rPr lang="en-US" dirty="0"/>
              <a:t>	E  What was the next thing &lt;you did&gt;?</a:t>
            </a:r>
          </a:p>
          <a:p>
            <a:pPr lvl="1">
              <a:buNone/>
            </a:pPr>
            <a:r>
              <a:rPr lang="en-US" dirty="0"/>
              <a:t>	C  &lt;I did/</a:t>
            </a:r>
            <a:r>
              <a:rPr lang="en-US" dirty="0" err="1"/>
              <a:t>n’t</a:t>
            </a:r>
            <a:r>
              <a:rPr lang="en-US" dirty="0"/>
              <a:t>&gt; do anything else.</a:t>
            </a:r>
          </a:p>
          <a:p>
            <a:r>
              <a:rPr lang="en-US" dirty="0"/>
              <a:t>Mark interrupted (^) utterances</a:t>
            </a:r>
          </a:p>
          <a:p>
            <a:pPr lvl="1">
              <a:buNone/>
            </a:pPr>
            <a:r>
              <a:rPr lang="en-US" dirty="0"/>
              <a:t>	C  The boy :02 &lt;look/</a:t>
            </a:r>
            <a:r>
              <a:rPr lang="en-US" dirty="0" err="1"/>
              <a:t>ed</a:t>
            </a:r>
            <a:r>
              <a:rPr lang="en-US" dirty="0"/>
              <a:t>&gt;^ </a:t>
            </a:r>
          </a:p>
          <a:p>
            <a:pPr lvl="1">
              <a:buNone/>
            </a:pPr>
            <a:r>
              <a:rPr lang="en-US" dirty="0"/>
              <a:t>	E  &lt;What did&gt; the boy do?</a:t>
            </a:r>
          </a:p>
          <a:p>
            <a:r>
              <a:rPr lang="en-US" dirty="0"/>
              <a:t>Use empty &lt; &gt; to mark the location of another speaker’s interjections/interruptions within the utterance.</a:t>
            </a:r>
          </a:p>
          <a:p>
            <a:pPr lvl="1">
              <a:buNone/>
            </a:pPr>
            <a:r>
              <a:rPr lang="en-US" dirty="0"/>
              <a:t>	C  The boy &lt; &gt; look/</a:t>
            </a:r>
            <a:r>
              <a:rPr lang="en-US" dirty="0" err="1"/>
              <a:t>ed</a:t>
            </a:r>
            <a:r>
              <a:rPr lang="en-US" dirty="0"/>
              <a:t> for the frog :02 &lt;in the&gt; pond. </a:t>
            </a:r>
          </a:p>
          <a:p>
            <a:pPr lvl="1">
              <a:buNone/>
            </a:pPr>
            <a:r>
              <a:rPr lang="en-US" dirty="0"/>
              <a:t>	E  &lt;</a:t>
            </a:r>
            <a:r>
              <a:rPr lang="en-US" dirty="0" err="1"/>
              <a:t>Uhhuh</a:t>
            </a:r>
            <a:r>
              <a:rPr lang="en-US" dirty="0"/>
              <a:t>&gt; .</a:t>
            </a:r>
          </a:p>
          <a:p>
            <a:pPr lvl="1">
              <a:buNone/>
            </a:pPr>
            <a:r>
              <a:rPr lang="en-US" dirty="0"/>
              <a:t>	E  &lt;I see&gt;.</a:t>
            </a:r>
          </a:p>
          <a:p>
            <a:endParaRPr lang="en-US"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001000" cy="1143000"/>
          </a:xfrm>
        </p:spPr>
        <p:txBody>
          <a:bodyPr>
            <a:normAutofit/>
          </a:bodyPr>
          <a:lstStyle/>
          <a:p>
            <a:r>
              <a:rPr lang="en-US" dirty="0">
                <a:solidFill>
                  <a:srgbClr val="11488B"/>
                </a:solidFill>
              </a:rPr>
              <a:t>Pauses (unfilled)</a:t>
            </a:r>
          </a:p>
        </p:txBody>
      </p:sp>
      <p:sp>
        <p:nvSpPr>
          <p:cNvPr id="3" name="Content Placeholder 2"/>
          <p:cNvSpPr>
            <a:spLocks noGrp="1"/>
          </p:cNvSpPr>
          <p:nvPr>
            <p:ph idx="1"/>
          </p:nvPr>
        </p:nvSpPr>
        <p:spPr>
          <a:xfrm>
            <a:off x="1094913" y="1219200"/>
            <a:ext cx="7515687" cy="5181600"/>
          </a:xfrm>
        </p:spPr>
        <p:txBody>
          <a:bodyPr>
            <a:normAutofit fontScale="92500" lnSpcReduction="10000"/>
          </a:bodyPr>
          <a:lstStyle/>
          <a:p>
            <a:r>
              <a:rPr lang="en-US" sz="2400" dirty="0"/>
              <a:t>Mark significant pauses (2 seconds or longer)</a:t>
            </a:r>
          </a:p>
          <a:p>
            <a:r>
              <a:rPr lang="en-US" sz="2400" dirty="0"/>
              <a:t>Pauses within utterances</a:t>
            </a:r>
          </a:p>
          <a:p>
            <a:pPr lvl="1"/>
            <a:r>
              <a:rPr lang="en-US" sz="2200" dirty="0"/>
              <a:t>Format time in seconds, e.g., :03 or :3</a:t>
            </a:r>
          </a:p>
          <a:p>
            <a:pPr lvl="1"/>
            <a:r>
              <a:rPr lang="en-US" sz="2200" dirty="0"/>
              <a:t>Include pauses adjacent to mazes as part of the maze</a:t>
            </a:r>
          </a:p>
          <a:p>
            <a:pPr lvl="1"/>
            <a:r>
              <a:rPr lang="en-US" sz="2200" dirty="0"/>
              <a:t>Example:  </a:t>
            </a:r>
            <a:r>
              <a:rPr lang="en-US" sz="2200" i="1" dirty="0"/>
              <a:t>C  The movie </a:t>
            </a:r>
            <a:r>
              <a:rPr lang="en-US" sz="2200" b="1" i="1" dirty="0"/>
              <a:t>:02 </a:t>
            </a:r>
            <a:r>
              <a:rPr lang="en-US" sz="2200" i="1" dirty="0"/>
              <a:t>was (um </a:t>
            </a:r>
            <a:r>
              <a:rPr lang="en-US" sz="2200" b="1" i="1" dirty="0"/>
              <a:t>:05</a:t>
            </a:r>
            <a:r>
              <a:rPr lang="en-US" sz="2200" i="1" dirty="0"/>
              <a:t>) Batman.</a:t>
            </a:r>
          </a:p>
          <a:p>
            <a:r>
              <a:rPr lang="en-US" sz="2400" dirty="0"/>
              <a:t>Pauses between utterances</a:t>
            </a:r>
          </a:p>
          <a:p>
            <a:pPr lvl="1"/>
            <a:r>
              <a:rPr lang="en-US" sz="2200" dirty="0"/>
              <a:t>Format time in seconds or </a:t>
            </a:r>
            <a:r>
              <a:rPr lang="en-US" sz="2200" dirty="0" err="1"/>
              <a:t>minutes:seconds</a:t>
            </a:r>
            <a:endParaRPr lang="en-US" sz="2200" dirty="0"/>
          </a:p>
          <a:p>
            <a:pPr lvl="1"/>
            <a:r>
              <a:rPr lang="en-US" sz="2200" dirty="0"/>
              <a:t>Pause occurs between utterances of different speakers</a:t>
            </a:r>
          </a:p>
          <a:p>
            <a:pPr lvl="2"/>
            <a:r>
              <a:rPr lang="en-US" sz="1800" dirty="0"/>
              <a:t>Begin pause line with a colon</a:t>
            </a:r>
          </a:p>
          <a:p>
            <a:pPr lvl="1"/>
            <a:r>
              <a:rPr lang="en-US" sz="2200" dirty="0"/>
              <a:t>Pause occurs between utterances of same speakers</a:t>
            </a:r>
          </a:p>
          <a:p>
            <a:pPr lvl="2"/>
            <a:r>
              <a:rPr lang="en-US" sz="1800" dirty="0"/>
              <a:t>Begin pause line with a semicolon (</a:t>
            </a:r>
            <a:r>
              <a:rPr lang="en-US" sz="1800" i="1" dirty="0"/>
              <a:t>typically</a:t>
            </a:r>
            <a:r>
              <a:rPr lang="en-US" sz="1800" dirty="0"/>
              <a:t>)</a:t>
            </a:r>
          </a:p>
          <a:p>
            <a:pPr lvl="2"/>
            <a:r>
              <a:rPr lang="en-US" sz="1800" dirty="0"/>
              <a:t>Begin pause line with a colon if you want to force a turn change</a:t>
            </a:r>
          </a:p>
          <a:p>
            <a:pPr lvl="1"/>
            <a:r>
              <a:rPr lang="en-US" sz="2200" dirty="0"/>
              <a:t>Examples:</a:t>
            </a:r>
          </a:p>
          <a:p>
            <a:pPr marL="746125" lvl="1" indent="0">
              <a:spcBef>
                <a:spcPts val="0"/>
              </a:spcBef>
              <a:buNone/>
            </a:pPr>
            <a:r>
              <a:rPr lang="en-US" sz="1800" i="1" dirty="0"/>
              <a:t>:04</a:t>
            </a:r>
          </a:p>
          <a:p>
            <a:pPr marL="746125" lvl="1" indent="0">
              <a:spcBef>
                <a:spcPts val="0"/>
              </a:spcBef>
              <a:buNone/>
            </a:pPr>
            <a:r>
              <a:rPr lang="en-US" sz="1800" i="1" dirty="0"/>
              <a:t>;  :04</a:t>
            </a:r>
          </a:p>
          <a:p>
            <a:pPr marL="746125" lvl="1" indent="0">
              <a:spcBef>
                <a:spcPts val="0"/>
              </a:spcBef>
              <a:buNone/>
            </a:pPr>
            <a:r>
              <a:rPr lang="en-US" sz="1800" i="1" dirty="0"/>
              <a:t>:  1:05</a:t>
            </a:r>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8</a:t>
            </a:r>
          </a:p>
        </p:txBody>
      </p:sp>
    </p:spTree>
    <p:extLst>
      <p:ext uri="{BB962C8B-B14F-4D97-AF65-F5344CB8AC3E}">
        <p14:creationId xmlns:p14="http://schemas.microsoft.com/office/powerpoint/2010/main" val="255188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696200" cy="1143000"/>
          </a:xfrm>
        </p:spPr>
        <p:txBody>
          <a:bodyPr>
            <a:normAutofit fontScale="90000"/>
          </a:bodyPr>
          <a:lstStyle/>
          <a:p>
            <a:r>
              <a:rPr lang="en-US" dirty="0">
                <a:solidFill>
                  <a:srgbClr val="11488B"/>
                </a:solidFill>
              </a:rPr>
              <a:t>Importance of Accurate Transcription</a:t>
            </a:r>
          </a:p>
        </p:txBody>
      </p:sp>
      <p:sp>
        <p:nvSpPr>
          <p:cNvPr id="3" name="Content Placeholder 2"/>
          <p:cNvSpPr>
            <a:spLocks noGrp="1"/>
          </p:cNvSpPr>
          <p:nvPr>
            <p:ph idx="1"/>
          </p:nvPr>
        </p:nvSpPr>
        <p:spPr>
          <a:xfrm>
            <a:off x="1447800" y="2057400"/>
            <a:ext cx="7086600" cy="3124200"/>
          </a:xfrm>
        </p:spPr>
        <p:txBody>
          <a:bodyPr>
            <a:normAutofit/>
          </a:bodyPr>
          <a:lstStyle/>
          <a:p>
            <a:r>
              <a:rPr lang="en-US" dirty="0"/>
              <a:t>These are real people.</a:t>
            </a:r>
          </a:p>
          <a:p>
            <a:r>
              <a:rPr lang="en-US" dirty="0"/>
              <a:t>The analysis of the transcript can help inform decisions about services.</a:t>
            </a:r>
          </a:p>
          <a:p>
            <a:r>
              <a:rPr lang="en-US" dirty="0"/>
              <a:t>If the transcript is not accurate, the results may be misleading.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Omissions and Errors</a:t>
            </a:r>
            <a:endParaRPr lang="en-US" dirty="0">
              <a:solidFill>
                <a:srgbClr val="002060"/>
              </a:solidFill>
            </a:endParaRPr>
          </a:p>
        </p:txBody>
      </p:sp>
      <p:sp>
        <p:nvSpPr>
          <p:cNvPr id="3" name="Content Placeholder 2"/>
          <p:cNvSpPr>
            <a:spLocks noGrp="1"/>
          </p:cNvSpPr>
          <p:nvPr>
            <p:ph idx="1"/>
          </p:nvPr>
        </p:nvSpPr>
        <p:spPr>
          <a:xfrm>
            <a:off x="1600200" y="1524000"/>
            <a:ext cx="7086600" cy="5029200"/>
          </a:xfrm>
        </p:spPr>
        <p:txBody>
          <a:bodyPr>
            <a:normAutofit lnSpcReduction="10000"/>
          </a:bodyPr>
          <a:lstStyle/>
          <a:p>
            <a:r>
              <a:rPr lang="en-US" dirty="0"/>
              <a:t>Omissions</a:t>
            </a:r>
          </a:p>
          <a:p>
            <a:pPr lvl="1"/>
            <a:r>
              <a:rPr lang="en-US" dirty="0"/>
              <a:t>Omitted words begin with an asterisk</a:t>
            </a:r>
          </a:p>
          <a:p>
            <a:pPr marL="1198563" lvl="2" indent="0">
              <a:buNone/>
              <a:tabLst>
                <a:tab pos="1198563" algn="l"/>
              </a:tabLst>
            </a:pPr>
            <a:r>
              <a:rPr lang="en-US" dirty="0"/>
              <a:t>C  Daddy went </a:t>
            </a:r>
            <a:r>
              <a:rPr lang="en-US" b="1" dirty="0"/>
              <a:t>*to </a:t>
            </a:r>
            <a:r>
              <a:rPr lang="en-US" dirty="0"/>
              <a:t>the store.</a:t>
            </a:r>
          </a:p>
          <a:p>
            <a:pPr lvl="1"/>
            <a:r>
              <a:rPr lang="en-US" dirty="0"/>
              <a:t>Omitted bound morphemes begin with an asterisk</a:t>
            </a:r>
          </a:p>
          <a:p>
            <a:pPr marL="1198563" lvl="2" indent="0">
              <a:buNone/>
            </a:pPr>
            <a:r>
              <a:rPr lang="en-US" dirty="0"/>
              <a:t>C  Daddy went to two </a:t>
            </a:r>
            <a:r>
              <a:rPr lang="en-US" b="1" dirty="0"/>
              <a:t>store/*s</a:t>
            </a:r>
            <a:r>
              <a:rPr lang="en-US" dirty="0"/>
              <a:t>.</a:t>
            </a:r>
          </a:p>
          <a:p>
            <a:pPr lvl="1"/>
            <a:r>
              <a:rPr lang="en-US" dirty="0"/>
              <a:t>Omitted contractions: words vs bound morphemes</a:t>
            </a:r>
          </a:p>
          <a:p>
            <a:pPr marL="1198563" lvl="2" indent="0">
              <a:buNone/>
            </a:pPr>
            <a:r>
              <a:rPr lang="en-US" dirty="0"/>
              <a:t>C  She </a:t>
            </a:r>
            <a:r>
              <a:rPr lang="en-US" b="1" dirty="0"/>
              <a:t>*is </a:t>
            </a:r>
            <a:r>
              <a:rPr lang="en-US" dirty="0"/>
              <a:t>leave/</a:t>
            </a:r>
            <a:r>
              <a:rPr lang="en-US" dirty="0" err="1"/>
              <a:t>ing</a:t>
            </a:r>
            <a:r>
              <a:rPr lang="en-US" dirty="0"/>
              <a:t> now.</a:t>
            </a:r>
          </a:p>
          <a:p>
            <a:pPr marL="1198563" lvl="2" indent="0">
              <a:buNone/>
            </a:pPr>
            <a:r>
              <a:rPr lang="en-US" dirty="0"/>
              <a:t>OR</a:t>
            </a:r>
          </a:p>
          <a:p>
            <a:pPr marL="1198563" lvl="2" indent="0">
              <a:buNone/>
            </a:pPr>
            <a:r>
              <a:rPr lang="en-US" dirty="0"/>
              <a:t>C  She</a:t>
            </a:r>
            <a:r>
              <a:rPr lang="en-US" b="1" dirty="0"/>
              <a:t>/*’s </a:t>
            </a:r>
            <a:r>
              <a:rPr lang="en-US" dirty="0"/>
              <a:t>leave/</a:t>
            </a:r>
            <a:r>
              <a:rPr lang="en-US" dirty="0" err="1"/>
              <a:t>ing</a:t>
            </a:r>
            <a:r>
              <a:rPr lang="en-US" dirty="0"/>
              <a:t> now.</a:t>
            </a:r>
          </a:p>
          <a:p>
            <a:pPr>
              <a:buNone/>
            </a:pPr>
            <a:endParaRPr lang="en-US" dirty="0"/>
          </a:p>
        </p:txBody>
      </p:sp>
      <p:sp>
        <p:nvSpPr>
          <p:cNvPr id="5" name="TextBox 4"/>
          <p:cNvSpPr txBox="1"/>
          <p:nvPr/>
        </p:nvSpPr>
        <p:spPr>
          <a:xfrm>
            <a:off x="6248400" y="89972"/>
            <a:ext cx="2819400" cy="369332"/>
          </a:xfrm>
          <a:prstGeom prst="rect">
            <a:avLst/>
          </a:prstGeom>
          <a:noFill/>
        </p:spPr>
        <p:txBody>
          <a:bodyPr wrap="square" rtlCol="0">
            <a:spAutoFit/>
          </a:bodyPr>
          <a:lstStyle/>
          <a:p>
            <a:pPr algn="ctr"/>
            <a:r>
              <a:rPr lang="en-US" dirty="0">
                <a:solidFill>
                  <a:srgbClr val="00B050"/>
                </a:solidFill>
              </a:rPr>
              <a:t>Transcription Rules p. 8-10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Omissions and Errors</a:t>
            </a:r>
            <a:endParaRPr lang="en-US" dirty="0">
              <a:solidFill>
                <a:srgbClr val="002060"/>
              </a:solidFill>
            </a:endParaRPr>
          </a:p>
        </p:txBody>
      </p:sp>
      <p:sp>
        <p:nvSpPr>
          <p:cNvPr id="3" name="Content Placeholder 2"/>
          <p:cNvSpPr>
            <a:spLocks noGrp="1"/>
          </p:cNvSpPr>
          <p:nvPr>
            <p:ph idx="1"/>
          </p:nvPr>
        </p:nvSpPr>
        <p:spPr>
          <a:xfrm>
            <a:off x="1295400" y="1295400"/>
            <a:ext cx="7391400" cy="5410200"/>
          </a:xfrm>
        </p:spPr>
        <p:txBody>
          <a:bodyPr>
            <a:normAutofit fontScale="92500" lnSpcReduction="20000"/>
          </a:bodyPr>
          <a:lstStyle/>
          <a:p>
            <a:r>
              <a:rPr lang="en-US" sz="3000" dirty="0"/>
              <a:t>Errors</a:t>
            </a:r>
          </a:p>
          <a:p>
            <a:pPr lvl="1"/>
            <a:r>
              <a:rPr lang="en-US" sz="2600" dirty="0"/>
              <a:t>Overgeneralizations = [EO]</a:t>
            </a:r>
          </a:p>
          <a:p>
            <a:pPr marL="1030288" lvl="2" indent="0">
              <a:buNone/>
            </a:pPr>
            <a:r>
              <a:rPr lang="en-US" sz="2200" dirty="0"/>
              <a:t>C  Daddy </a:t>
            </a:r>
            <a:r>
              <a:rPr lang="en-US" sz="2200" b="1" dirty="0" err="1"/>
              <a:t>goed|go</a:t>
            </a:r>
            <a:r>
              <a:rPr lang="en-US" sz="2200" b="1" dirty="0"/>
              <a:t>[</a:t>
            </a:r>
            <a:r>
              <a:rPr lang="en-US" sz="2200" b="1" dirty="0" err="1"/>
              <a:t>EO:went</a:t>
            </a:r>
            <a:r>
              <a:rPr lang="en-US" sz="2200" b="1" dirty="0"/>
              <a:t>] </a:t>
            </a:r>
            <a:r>
              <a:rPr lang="en-US" sz="2200" dirty="0"/>
              <a:t>to the store.</a:t>
            </a:r>
          </a:p>
          <a:p>
            <a:pPr lvl="1"/>
            <a:r>
              <a:rPr lang="en-US" sz="2600" dirty="0"/>
              <a:t>Pronoun errors = [EP]</a:t>
            </a:r>
          </a:p>
          <a:p>
            <a:pPr marL="1030288" lvl="2" indent="0">
              <a:buNone/>
            </a:pPr>
            <a:r>
              <a:rPr lang="en-US" sz="2200" dirty="0"/>
              <a:t>C  And so </a:t>
            </a:r>
            <a:r>
              <a:rPr lang="en-US" sz="2200" b="1" dirty="0"/>
              <a:t>them[</a:t>
            </a:r>
            <a:r>
              <a:rPr lang="en-US" sz="2200" b="1" dirty="0" err="1"/>
              <a:t>EP:they</a:t>
            </a:r>
            <a:r>
              <a:rPr lang="en-US" sz="2200" b="1" dirty="0"/>
              <a:t>] </a:t>
            </a:r>
            <a:r>
              <a:rPr lang="en-US" sz="2200" dirty="0"/>
              <a:t>left.</a:t>
            </a:r>
          </a:p>
          <a:p>
            <a:pPr lvl="1"/>
            <a:r>
              <a:rPr lang="en-US" sz="2600" dirty="0"/>
              <a:t>Other word errors = [EW]</a:t>
            </a:r>
          </a:p>
          <a:p>
            <a:pPr marL="1030288" lvl="2" indent="0">
              <a:buNone/>
            </a:pPr>
            <a:r>
              <a:rPr lang="en-US" sz="2200" dirty="0"/>
              <a:t>C  </a:t>
            </a:r>
            <a:r>
              <a:rPr lang="en-US" sz="2200" b="1" dirty="0"/>
              <a:t>A[</a:t>
            </a:r>
            <a:r>
              <a:rPr lang="en-US" sz="2200" b="1" dirty="0" err="1"/>
              <a:t>EW:an</a:t>
            </a:r>
            <a:r>
              <a:rPr lang="en-US" sz="2200" b="1" dirty="0"/>
              <a:t>] </a:t>
            </a:r>
            <a:r>
              <a:rPr lang="en-US" sz="2200" dirty="0"/>
              <a:t>owl scare/ed the boy.</a:t>
            </a:r>
          </a:p>
          <a:p>
            <a:pPr marL="1030288" lvl="2" indent="0">
              <a:buNone/>
            </a:pPr>
            <a:r>
              <a:rPr lang="en-US" sz="2200" dirty="0"/>
              <a:t>C  The boy is </a:t>
            </a:r>
            <a:r>
              <a:rPr lang="en-US" sz="2200" b="1" dirty="0"/>
              <a:t>a[EW] </a:t>
            </a:r>
            <a:r>
              <a:rPr lang="en-US" sz="2200" dirty="0"/>
              <a:t>sleep/</a:t>
            </a:r>
            <a:r>
              <a:rPr lang="en-US" sz="2200" dirty="0" err="1"/>
              <a:t>ing</a:t>
            </a:r>
            <a:r>
              <a:rPr lang="en-US" sz="2200" dirty="0"/>
              <a:t>.</a:t>
            </a:r>
          </a:p>
          <a:p>
            <a:pPr lvl="1"/>
            <a:r>
              <a:rPr lang="en-US" sz="2600" dirty="0"/>
              <a:t>Utterance level errors = [EU]</a:t>
            </a:r>
          </a:p>
          <a:p>
            <a:pPr lvl="2"/>
            <a:r>
              <a:rPr lang="en-US" sz="2200" dirty="0"/>
              <a:t>Errors not associated with specific word</a:t>
            </a:r>
          </a:p>
          <a:p>
            <a:pPr marL="1371600" lvl="3" indent="0">
              <a:buNone/>
            </a:pPr>
            <a:r>
              <a:rPr lang="en-US" dirty="0"/>
              <a:t>C  And he got stuck his head </a:t>
            </a:r>
            <a:r>
              <a:rPr lang="en-US" b="1" dirty="0"/>
              <a:t>[EU]</a:t>
            </a:r>
            <a:r>
              <a:rPr lang="en-US" dirty="0"/>
              <a:t>.</a:t>
            </a:r>
          </a:p>
          <a:p>
            <a:pPr lvl="2"/>
            <a:r>
              <a:rPr lang="en-US" sz="2200" dirty="0"/>
              <a:t>Utterances with more than two omissions and/or word errors; to avoid over-correction</a:t>
            </a:r>
          </a:p>
          <a:p>
            <a:pPr marL="1371600" lvl="3" indent="0">
              <a:buNone/>
            </a:pPr>
            <a:r>
              <a:rPr lang="en-US" dirty="0"/>
              <a:t>C  And the dog lick</a:t>
            </a:r>
            <a:r>
              <a:rPr lang="en-US" b="1" dirty="0"/>
              <a:t>/*</a:t>
            </a:r>
            <a:r>
              <a:rPr lang="en-US" b="1" dirty="0" err="1"/>
              <a:t>ed</a:t>
            </a:r>
            <a:r>
              <a:rPr lang="en-US" b="1" dirty="0"/>
              <a:t> </a:t>
            </a:r>
            <a:r>
              <a:rPr lang="en-US" dirty="0"/>
              <a:t>the boy to thank</a:t>
            </a:r>
            <a:r>
              <a:rPr lang="en-US" b="1" dirty="0"/>
              <a:t> </a:t>
            </a:r>
            <a:r>
              <a:rPr lang="en-US" dirty="0"/>
              <a:t>him to</a:t>
            </a:r>
            <a:r>
              <a:rPr lang="en-US" b="1" dirty="0"/>
              <a:t>[</a:t>
            </a:r>
            <a:r>
              <a:rPr lang="en-US" b="1" dirty="0" err="1"/>
              <a:t>EW:for</a:t>
            </a:r>
            <a:r>
              <a:rPr lang="en-US" b="1" dirty="0"/>
              <a:t>]</a:t>
            </a:r>
            <a:r>
              <a:rPr lang="en-US" dirty="0"/>
              <a:t> be</a:t>
            </a:r>
            <a:r>
              <a:rPr lang="en-US" b="1" dirty="0"/>
              <a:t>/*</a:t>
            </a:r>
            <a:r>
              <a:rPr lang="en-US" b="1" dirty="0" err="1"/>
              <a:t>ing</a:t>
            </a:r>
            <a:r>
              <a:rPr lang="en-US" b="1" dirty="0"/>
              <a:t> </a:t>
            </a:r>
            <a:r>
              <a:rPr lang="en-US" dirty="0"/>
              <a:t>so nice.</a:t>
            </a:r>
          </a:p>
          <a:p>
            <a:pPr marL="1371600" lvl="3" indent="0">
              <a:buNone/>
            </a:pPr>
            <a:r>
              <a:rPr lang="en-US" dirty="0"/>
              <a:t>BECOMES</a:t>
            </a:r>
          </a:p>
          <a:p>
            <a:pPr marL="1371600" lvl="3" indent="0">
              <a:buNone/>
            </a:pPr>
            <a:r>
              <a:rPr lang="en-US" dirty="0"/>
              <a:t>C  And the dog lick</a:t>
            </a:r>
            <a:r>
              <a:rPr lang="en-US" b="1" dirty="0"/>
              <a:t> </a:t>
            </a:r>
            <a:r>
              <a:rPr lang="en-US" dirty="0"/>
              <a:t>the boy to thank</a:t>
            </a:r>
            <a:r>
              <a:rPr lang="en-US" b="1" dirty="0"/>
              <a:t> </a:t>
            </a:r>
            <a:r>
              <a:rPr lang="en-US" dirty="0"/>
              <a:t>him to be</a:t>
            </a:r>
            <a:r>
              <a:rPr lang="en-US" b="1" dirty="0"/>
              <a:t> </a:t>
            </a:r>
            <a:r>
              <a:rPr lang="en-US" dirty="0"/>
              <a:t>so nice </a:t>
            </a:r>
            <a:r>
              <a:rPr lang="en-US" b="1" dirty="0"/>
              <a:t>[EU]</a:t>
            </a:r>
            <a:r>
              <a:rPr lang="en-US" dirty="0"/>
              <a:t>.</a:t>
            </a:r>
          </a:p>
          <a:p>
            <a:pPr marL="1371600" lvl="3" indent="0">
              <a:buNone/>
            </a:pPr>
            <a:endParaRPr lang="en-US" dirty="0"/>
          </a:p>
          <a:p>
            <a:pPr>
              <a:buNone/>
            </a:pPr>
            <a:endParaRPr lang="en-US" dirty="0"/>
          </a:p>
        </p:txBody>
      </p:sp>
      <p:sp>
        <p:nvSpPr>
          <p:cNvPr id="5" name="TextBox 4"/>
          <p:cNvSpPr txBox="1"/>
          <p:nvPr/>
        </p:nvSpPr>
        <p:spPr>
          <a:xfrm>
            <a:off x="6324600" y="89972"/>
            <a:ext cx="2743200" cy="369332"/>
          </a:xfrm>
          <a:prstGeom prst="rect">
            <a:avLst/>
          </a:prstGeom>
          <a:noFill/>
        </p:spPr>
        <p:txBody>
          <a:bodyPr wrap="square" rtlCol="0">
            <a:spAutoFit/>
          </a:bodyPr>
          <a:lstStyle/>
          <a:p>
            <a:pPr algn="ctr"/>
            <a:r>
              <a:rPr lang="en-US" dirty="0">
                <a:solidFill>
                  <a:srgbClr val="00B050"/>
                </a:solidFill>
              </a:rPr>
              <a:t>Transcription Rules p. 8-10</a:t>
            </a:r>
          </a:p>
        </p:txBody>
      </p:sp>
    </p:spTree>
    <p:extLst>
      <p:ext uri="{BB962C8B-B14F-4D97-AF65-F5344CB8AC3E}">
        <p14:creationId xmlns:p14="http://schemas.microsoft.com/office/powerpoint/2010/main" val="624314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Omissions and Errors</a:t>
            </a:r>
            <a:endParaRPr lang="en-US" dirty="0">
              <a:solidFill>
                <a:srgbClr val="002060"/>
              </a:solidFill>
            </a:endParaRPr>
          </a:p>
        </p:txBody>
      </p:sp>
      <p:sp>
        <p:nvSpPr>
          <p:cNvPr id="3" name="Content Placeholder 2"/>
          <p:cNvSpPr>
            <a:spLocks noGrp="1"/>
          </p:cNvSpPr>
          <p:nvPr>
            <p:ph idx="1"/>
          </p:nvPr>
        </p:nvSpPr>
        <p:spPr>
          <a:xfrm>
            <a:off x="1600200" y="1524000"/>
            <a:ext cx="7239000" cy="3657600"/>
          </a:xfrm>
        </p:spPr>
        <p:txBody>
          <a:bodyPr>
            <a:normAutofit/>
          </a:bodyPr>
          <a:lstStyle/>
          <a:p>
            <a:r>
              <a:rPr lang="en-US" dirty="0"/>
              <a:t>When NOT to mark omissions and errors</a:t>
            </a:r>
          </a:p>
          <a:p>
            <a:pPr lvl="1"/>
            <a:r>
              <a:rPr lang="en-US" dirty="0"/>
              <a:t>Don’t hold speaker to “grammatically perfect” language</a:t>
            </a:r>
          </a:p>
          <a:p>
            <a:pPr lvl="1"/>
            <a:r>
              <a:rPr lang="en-US" dirty="0"/>
              <a:t>Consider if appropriate for speaker’s age and the sampling context</a:t>
            </a:r>
          </a:p>
          <a:p>
            <a:pPr lvl="1"/>
            <a:r>
              <a:rPr lang="en-US" dirty="0"/>
              <a:t>Use the “does it sting your ear” test</a:t>
            </a:r>
          </a:p>
          <a:p>
            <a:pPr>
              <a:buNone/>
            </a:pPr>
            <a:endParaRPr lang="en-US" dirty="0"/>
          </a:p>
        </p:txBody>
      </p:sp>
      <p:sp>
        <p:nvSpPr>
          <p:cNvPr id="5" name="TextBox 4"/>
          <p:cNvSpPr txBox="1"/>
          <p:nvPr/>
        </p:nvSpPr>
        <p:spPr>
          <a:xfrm>
            <a:off x="6324600" y="89972"/>
            <a:ext cx="2743200" cy="369332"/>
          </a:xfrm>
          <a:prstGeom prst="rect">
            <a:avLst/>
          </a:prstGeom>
          <a:noFill/>
        </p:spPr>
        <p:txBody>
          <a:bodyPr wrap="square" rtlCol="0">
            <a:spAutoFit/>
          </a:bodyPr>
          <a:lstStyle/>
          <a:p>
            <a:pPr algn="ctr"/>
            <a:r>
              <a:rPr lang="en-US" dirty="0">
                <a:solidFill>
                  <a:srgbClr val="00B050"/>
                </a:solidFill>
              </a:rPr>
              <a:t>Transcription Rules p. 8-10</a:t>
            </a:r>
          </a:p>
        </p:txBody>
      </p:sp>
    </p:spTree>
    <p:extLst>
      <p:ext uri="{BB962C8B-B14F-4D97-AF65-F5344CB8AC3E}">
        <p14:creationId xmlns:p14="http://schemas.microsoft.com/office/powerpoint/2010/main" val="629157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7800" y="1600200"/>
            <a:ext cx="7162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SALT Transcription</a:t>
            </a:r>
          </a:p>
          <a:p>
            <a:r>
              <a:rPr lang="en-US" dirty="0"/>
              <a:t>Rules</a:t>
            </a:r>
          </a:p>
        </p:txBody>
      </p:sp>
      <p:sp>
        <p:nvSpPr>
          <p:cNvPr id="5" name="Subtitle 2"/>
          <p:cNvSpPr txBox="1">
            <a:spLocks/>
          </p:cNvSpPr>
          <p:nvPr/>
        </p:nvSpPr>
        <p:spPr bwMode="auto">
          <a:xfrm>
            <a:off x="2971800" y="4822825"/>
            <a:ext cx="4114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lvl="0" eaLnBrk="0" fontAlgn="base" hangingPunct="0">
              <a:spcBef>
                <a:spcPct val="20000"/>
              </a:spcBef>
              <a:spcAft>
                <a:spcPct val="0"/>
              </a:spcAft>
              <a:defRPr/>
            </a:pPr>
            <a:r>
              <a:rPr lang="en-US" sz="2400" dirty="0">
                <a:solidFill>
                  <a:schemeClr val="tx1">
                    <a:lumMod val="65000"/>
                    <a:lumOff val="35000"/>
                  </a:schemeClr>
                </a:solidFill>
              </a:rPr>
              <a:t>	SALT Software, LLC</a:t>
            </a:r>
            <a:br>
              <a:rPr lang="en-US" sz="2400" dirty="0">
                <a:solidFill>
                  <a:schemeClr val="tx1">
                    <a:lumMod val="65000"/>
                    <a:lumOff val="35000"/>
                  </a:schemeClr>
                </a:solidFill>
              </a:rPr>
            </a:br>
            <a:endParaRPr lang="en-US" sz="2400" dirty="0">
              <a:solidFill>
                <a:schemeClr val="tx1">
                  <a:lumMod val="65000"/>
                  <a:lumOff val="35000"/>
                </a:schemeClr>
              </a:solidFill>
            </a:endParaRPr>
          </a:p>
        </p:txBody>
      </p:sp>
    </p:spTree>
    <p:extLst>
      <p:ext uri="{BB962C8B-B14F-4D97-AF65-F5344CB8AC3E}">
        <p14:creationId xmlns:p14="http://schemas.microsoft.com/office/powerpoint/2010/main" val="410389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11488B"/>
                </a:solidFill>
              </a:rPr>
              <a:t>Transcription Keys</a:t>
            </a:r>
          </a:p>
        </p:txBody>
      </p:sp>
      <p:sp>
        <p:nvSpPr>
          <p:cNvPr id="3" name="Content Placeholder 2"/>
          <p:cNvSpPr>
            <a:spLocks noGrp="1"/>
          </p:cNvSpPr>
          <p:nvPr>
            <p:ph idx="1"/>
          </p:nvPr>
        </p:nvSpPr>
        <p:spPr>
          <a:xfrm>
            <a:off x="1524000" y="1600200"/>
            <a:ext cx="7315200" cy="3505200"/>
          </a:xfrm>
        </p:spPr>
        <p:txBody>
          <a:bodyPr>
            <a:normAutofit/>
          </a:bodyPr>
          <a:lstStyle/>
          <a:p>
            <a:r>
              <a:rPr lang="en-US" dirty="0"/>
              <a:t>Transcribe verbatim</a:t>
            </a:r>
          </a:p>
          <a:p>
            <a:r>
              <a:rPr lang="en-US" dirty="0"/>
              <a:t>Use SALT coding conventions</a:t>
            </a:r>
          </a:p>
          <a:p>
            <a:r>
              <a:rPr lang="en-US" dirty="0"/>
              <a:t>Speakers say things we find difficult to transcribe</a:t>
            </a:r>
          </a:p>
          <a:p>
            <a:pPr lvl="1"/>
            <a:r>
              <a:rPr lang="en-US" dirty="0"/>
              <a:t>95% should be easy to transcribe</a:t>
            </a:r>
          </a:p>
          <a:p>
            <a:pPr lvl="1"/>
            <a:r>
              <a:rPr lang="en-US" dirty="0"/>
              <a:t>5% will be difficult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11488B"/>
                </a:solidFill>
              </a:rPr>
              <a:t>SALT Transcription Rules:</a:t>
            </a:r>
            <a:br>
              <a:rPr lang="en-US" dirty="0">
                <a:solidFill>
                  <a:srgbClr val="11488B"/>
                </a:solidFill>
              </a:rPr>
            </a:br>
            <a:r>
              <a:rPr lang="en-US" dirty="0">
                <a:solidFill>
                  <a:srgbClr val="11488B"/>
                </a:solidFill>
              </a:rPr>
              <a:t>Handout Contents</a:t>
            </a:r>
          </a:p>
        </p:txBody>
      </p:sp>
      <p:sp>
        <p:nvSpPr>
          <p:cNvPr id="3" name="Content Placeholder 2"/>
          <p:cNvSpPr>
            <a:spLocks noGrp="1"/>
          </p:cNvSpPr>
          <p:nvPr>
            <p:ph idx="1"/>
          </p:nvPr>
        </p:nvSpPr>
        <p:spPr>
          <a:xfrm>
            <a:off x="1524000" y="1752600"/>
            <a:ext cx="7620000" cy="4191000"/>
          </a:xfrm>
        </p:spPr>
        <p:txBody>
          <a:bodyPr>
            <a:normAutofit fontScale="85000" lnSpcReduction="20000"/>
          </a:bodyPr>
          <a:lstStyle/>
          <a:p>
            <a:pPr marL="514350" indent="-514350">
              <a:buFont typeface="+mj-lt"/>
              <a:buAutoNum type="alphaUcPeriod"/>
            </a:pPr>
            <a:r>
              <a:rPr lang="en-US" dirty="0"/>
              <a:t>C-Unit utterance segmentation</a:t>
            </a:r>
          </a:p>
          <a:p>
            <a:pPr marL="514350" indent="-514350">
              <a:buFont typeface="+mj-lt"/>
              <a:buAutoNum type="alphaUcPeriod"/>
            </a:pPr>
            <a:r>
              <a:rPr lang="en-US" dirty="0"/>
              <a:t>Transcript format</a:t>
            </a:r>
          </a:p>
          <a:p>
            <a:pPr marL="514350" indent="-514350">
              <a:buFont typeface="+mj-lt"/>
              <a:buAutoNum type="alphaUcPeriod"/>
            </a:pPr>
            <a:r>
              <a:rPr lang="en-US" dirty="0"/>
              <a:t>Bound morphemes</a:t>
            </a:r>
          </a:p>
          <a:p>
            <a:pPr marL="514350" indent="-514350">
              <a:buFont typeface="+mj-lt"/>
              <a:buAutoNum type="alphaUcPeriod"/>
            </a:pPr>
            <a:r>
              <a:rPr lang="en-US" dirty="0"/>
              <a:t>Spelling conventions</a:t>
            </a:r>
          </a:p>
          <a:p>
            <a:pPr marL="514350" indent="-514350">
              <a:buFont typeface="+mj-lt"/>
              <a:buAutoNum type="alphaUcPeriod"/>
            </a:pPr>
            <a:r>
              <a:rPr lang="en-US" dirty="0"/>
              <a:t>Parenthetical Remarks</a:t>
            </a:r>
          </a:p>
          <a:p>
            <a:pPr marL="514350" indent="-514350">
              <a:buFont typeface="+mj-lt"/>
              <a:buAutoNum type="alphaUcPeriod"/>
            </a:pPr>
            <a:r>
              <a:rPr lang="en-US" dirty="0"/>
              <a:t>Unintelligibility</a:t>
            </a:r>
          </a:p>
          <a:p>
            <a:pPr marL="514350" indent="-514350">
              <a:buFont typeface="+mj-lt"/>
              <a:buAutoNum type="alphaUcPeriod"/>
            </a:pPr>
            <a:r>
              <a:rPr lang="en-US" dirty="0"/>
              <a:t>Mazes (filled pauses, repetitions, revisions) </a:t>
            </a:r>
          </a:p>
          <a:p>
            <a:pPr marL="514350" indent="-514350">
              <a:buFont typeface="+mj-lt"/>
              <a:buAutoNum type="alphaUcPeriod"/>
            </a:pPr>
            <a:r>
              <a:rPr lang="en-US" dirty="0"/>
              <a:t>Overlapping speech and interjections</a:t>
            </a:r>
          </a:p>
          <a:p>
            <a:pPr marL="514350" indent="-514350">
              <a:buFont typeface="+mj-lt"/>
              <a:buAutoNum type="alphaUcPeriod"/>
            </a:pPr>
            <a:r>
              <a:rPr lang="en-US" dirty="0"/>
              <a:t>Pauses (unfilled)</a:t>
            </a:r>
          </a:p>
          <a:p>
            <a:pPr marL="514350" indent="-514350">
              <a:buFont typeface="+mj-lt"/>
              <a:buAutoNum type="alphaUcPeriod"/>
            </a:pPr>
            <a:r>
              <a:rPr lang="en-US" dirty="0"/>
              <a:t>Omissions and errors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Transcription Resources</a:t>
            </a:r>
          </a:p>
        </p:txBody>
      </p:sp>
      <p:sp>
        <p:nvSpPr>
          <p:cNvPr id="3" name="Content Placeholder 2"/>
          <p:cNvSpPr>
            <a:spLocks noGrp="1"/>
          </p:cNvSpPr>
          <p:nvPr>
            <p:ph idx="1"/>
          </p:nvPr>
        </p:nvSpPr>
        <p:spPr>
          <a:xfrm>
            <a:off x="1143000" y="1524000"/>
            <a:ext cx="7848600" cy="5059362"/>
          </a:xfrm>
        </p:spPr>
        <p:txBody>
          <a:bodyPr>
            <a:normAutofit fontScale="92500" lnSpcReduction="10000"/>
          </a:bodyPr>
          <a:lstStyle/>
          <a:p>
            <a:pPr marL="0" indent="0">
              <a:buNone/>
            </a:pPr>
            <a:r>
              <a:rPr lang="en-US" sz="2400" dirty="0"/>
              <a:t>Reference documents found at </a:t>
            </a:r>
            <a:r>
              <a:rPr lang="en-US" sz="2000" u="sng" dirty="0">
                <a:hlinkClick r:id="rId2"/>
              </a:rPr>
              <a:t>http://saltsoftware.com/resources/tranaids</a:t>
            </a:r>
            <a:endParaRPr lang="en-US" sz="2000" u="sng" dirty="0"/>
          </a:p>
          <a:p>
            <a:pPr lvl="1">
              <a:buFont typeface="Arial" panose="020B0604020202020204" pitchFamily="34" charset="0"/>
              <a:buChar char="•"/>
            </a:pPr>
            <a:r>
              <a:rPr lang="en-US" sz="1800" dirty="0"/>
              <a:t>Summary of Transcription Conventions</a:t>
            </a:r>
          </a:p>
          <a:p>
            <a:pPr lvl="1">
              <a:buFont typeface="Arial" panose="020B0604020202020204" pitchFamily="34" charset="0"/>
              <a:buChar char="•"/>
            </a:pPr>
            <a:r>
              <a:rPr lang="en-US" sz="1800" dirty="0"/>
              <a:t>Summary of C-unit Segmentation Rules</a:t>
            </a:r>
          </a:p>
          <a:p>
            <a:pPr marL="0" lvl="1" indent="0">
              <a:buNone/>
            </a:pPr>
            <a:endParaRPr lang="en-US" sz="1300" dirty="0"/>
          </a:p>
          <a:p>
            <a:pPr marL="0" lvl="1" indent="0">
              <a:buNone/>
            </a:pPr>
            <a:r>
              <a:rPr lang="en-US" sz="2400" dirty="0"/>
              <a:t>Free online classes found at</a:t>
            </a:r>
            <a:br>
              <a:rPr lang="en-US" sz="2400" dirty="0"/>
            </a:br>
            <a:r>
              <a:rPr lang="en-US" sz="2000" u="sng" dirty="0">
                <a:hlinkClick r:id="rId3"/>
              </a:rPr>
              <a:t>http://saltsoftware.com/training/self-paced-online-training</a:t>
            </a:r>
            <a:endParaRPr lang="en-US" sz="2000" dirty="0"/>
          </a:p>
          <a:p>
            <a:pPr lvl="1">
              <a:buFont typeface="Arial" panose="020B0604020202020204" pitchFamily="34" charset="0"/>
              <a:buChar char="•"/>
            </a:pPr>
            <a:r>
              <a:rPr lang="en-US" sz="1800" dirty="0"/>
              <a:t>1300: Transcription Quick Start</a:t>
            </a:r>
          </a:p>
          <a:p>
            <a:pPr lvl="1">
              <a:buFont typeface="Arial" panose="020B0604020202020204" pitchFamily="34" charset="0"/>
              <a:buChar char="•"/>
            </a:pPr>
            <a:r>
              <a:rPr lang="en-US" sz="1800" dirty="0"/>
              <a:t>1301: Transcription – Getting Starting</a:t>
            </a:r>
          </a:p>
          <a:p>
            <a:pPr lvl="1">
              <a:buFont typeface="Arial" panose="020B0604020202020204" pitchFamily="34" charset="0"/>
              <a:buChar char="•"/>
            </a:pPr>
            <a:r>
              <a:rPr lang="en-US" sz="1800" dirty="0"/>
              <a:t>1302: Transcription – Transcript Format</a:t>
            </a:r>
          </a:p>
          <a:p>
            <a:pPr lvl="1">
              <a:buFont typeface="Arial" panose="020B0604020202020204" pitchFamily="34" charset="0"/>
              <a:buChar char="•"/>
            </a:pPr>
            <a:r>
              <a:rPr lang="en-US" sz="1800" dirty="0"/>
              <a:t>1303: Transcription – Utterance Segmentation</a:t>
            </a:r>
          </a:p>
          <a:p>
            <a:pPr lvl="1">
              <a:buFont typeface="Arial" panose="020B0604020202020204" pitchFamily="34" charset="0"/>
              <a:buChar char="•"/>
            </a:pPr>
            <a:r>
              <a:rPr lang="en-US" sz="1800" dirty="0"/>
              <a:t>1304 – 1306: Transcription Conventions</a:t>
            </a:r>
          </a:p>
          <a:p>
            <a:pPr lvl="1">
              <a:buFont typeface="Arial" panose="020B0604020202020204" pitchFamily="34" charset="0"/>
              <a:buChar char="•"/>
            </a:pPr>
            <a:r>
              <a:rPr lang="en-US" sz="1800" dirty="0"/>
              <a:t>1308: Transcription – Practice Samples</a:t>
            </a:r>
          </a:p>
          <a:p>
            <a:pPr marL="0" indent="0">
              <a:buNone/>
            </a:pPr>
            <a:endParaRPr lang="en-US" sz="1300" dirty="0"/>
          </a:p>
          <a:p>
            <a:pPr marL="0" indent="0">
              <a:buNone/>
            </a:pPr>
            <a:r>
              <a:rPr lang="en-US" sz="2400" dirty="0"/>
              <a:t>Help built into the SALT software </a:t>
            </a:r>
          </a:p>
          <a:p>
            <a:pPr marL="746125" indent="-284163"/>
            <a:r>
              <a:rPr lang="en-US" sz="1800" dirty="0"/>
              <a:t>F1 key for context-specific help (</a:t>
            </a:r>
            <a:r>
              <a:rPr lang="en-US" sz="1800" i="1" dirty="0"/>
              <a:t>transcription conventions while in editor</a:t>
            </a:r>
            <a:r>
              <a:rPr lang="en-US" sz="1800" dirty="0"/>
              <a:t>)</a:t>
            </a:r>
          </a:p>
          <a:p>
            <a:pPr marL="746125" indent="-284163"/>
            <a:r>
              <a:rPr lang="en-US" sz="1800" dirty="0"/>
              <a:t>Resources accessible from the Help menu</a:t>
            </a:r>
          </a:p>
        </p:txBody>
      </p:sp>
    </p:spTree>
    <p:extLst>
      <p:ext uri="{BB962C8B-B14F-4D97-AF65-F5344CB8AC3E}">
        <p14:creationId xmlns:p14="http://schemas.microsoft.com/office/powerpoint/2010/main" val="367558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C- Unit Segmentation</a:t>
            </a:r>
          </a:p>
        </p:txBody>
      </p:sp>
      <p:sp>
        <p:nvSpPr>
          <p:cNvPr id="3" name="Content Placeholder 2"/>
          <p:cNvSpPr>
            <a:spLocks noGrp="1"/>
          </p:cNvSpPr>
          <p:nvPr>
            <p:ph idx="1"/>
          </p:nvPr>
        </p:nvSpPr>
        <p:spPr>
          <a:xfrm>
            <a:off x="1244867" y="1445712"/>
            <a:ext cx="7467600" cy="4648200"/>
          </a:xfrm>
        </p:spPr>
        <p:txBody>
          <a:bodyPr>
            <a:noAutofit/>
          </a:bodyPr>
          <a:lstStyle/>
          <a:p>
            <a:r>
              <a:rPr lang="en-US" sz="1800" dirty="0"/>
              <a:t>“an independent clause and its modifiers”</a:t>
            </a:r>
          </a:p>
          <a:p>
            <a:pPr lvl="1"/>
            <a:r>
              <a:rPr lang="en-US" sz="1600" dirty="0"/>
              <a:t>One main clause, with all dependent/subordinate clauses attached to it</a:t>
            </a:r>
          </a:p>
          <a:p>
            <a:pPr marL="457200" lvl="1" indent="0">
              <a:buNone/>
            </a:pPr>
            <a:endParaRPr lang="en-US" sz="600" dirty="0"/>
          </a:p>
          <a:p>
            <a:r>
              <a:rPr lang="en-US" sz="1600" b="1" dirty="0"/>
              <a:t>Coordinating Conjunctions</a:t>
            </a:r>
            <a:r>
              <a:rPr lang="en-US" sz="1600" dirty="0"/>
              <a:t> (</a:t>
            </a:r>
            <a:r>
              <a:rPr lang="en-US" sz="1600" i="1" dirty="0"/>
              <a:t>signals to segment into new C-unit</a:t>
            </a:r>
            <a:r>
              <a:rPr lang="en-US" sz="1600" dirty="0"/>
              <a:t>)</a:t>
            </a:r>
          </a:p>
          <a:p>
            <a:pPr>
              <a:buNone/>
            </a:pPr>
            <a:r>
              <a:rPr lang="en-US" sz="1600" dirty="0"/>
              <a:t>	and, but, or, and then, then, so (not “so that”) </a:t>
            </a:r>
          </a:p>
          <a:p>
            <a:pPr>
              <a:buNone/>
            </a:pPr>
            <a:endParaRPr lang="en-US" sz="600" dirty="0"/>
          </a:p>
          <a:p>
            <a:r>
              <a:rPr lang="en-US" sz="1600" b="1" dirty="0"/>
              <a:t>Subordinating Conjunctions</a:t>
            </a:r>
            <a:r>
              <a:rPr lang="en-US" sz="1600" dirty="0"/>
              <a:t> (</a:t>
            </a:r>
            <a:r>
              <a:rPr lang="en-US" sz="1600" i="1" dirty="0"/>
              <a:t>do not segment into new C-unit</a:t>
            </a:r>
            <a:r>
              <a:rPr lang="en-US" sz="1600" dirty="0"/>
              <a:t>) </a:t>
            </a:r>
          </a:p>
          <a:p>
            <a:pPr>
              <a:buNone/>
            </a:pPr>
            <a:r>
              <a:rPr lang="en-US" sz="1600" dirty="0"/>
              <a:t>	because, that (“that” may also be an implied subordinator), when, who, after, before, so that, which, although, if, unless, while, as, how, until, </a:t>
            </a:r>
            <a:r>
              <a:rPr lang="en-US" sz="1600" dirty="0" err="1"/>
              <a:t>as__as</a:t>
            </a:r>
            <a:r>
              <a:rPr lang="en-US" sz="1600" dirty="0"/>
              <a:t>, like, where</a:t>
            </a:r>
          </a:p>
          <a:p>
            <a:pPr>
              <a:buNone/>
            </a:pPr>
            <a:endParaRPr lang="en-US" sz="1000" dirty="0"/>
          </a:p>
          <a:p>
            <a:pPr>
              <a:buNone/>
            </a:pPr>
            <a:r>
              <a:rPr lang="en-US" sz="1600" dirty="0"/>
              <a:t>		Main Clause		Subordinate Clause		</a:t>
            </a:r>
          </a:p>
          <a:p>
            <a:pPr>
              <a:buNone/>
            </a:pPr>
            <a:r>
              <a:rPr lang="en-US" sz="1600" b="1" dirty="0"/>
              <a:t>	</a:t>
            </a:r>
            <a:r>
              <a:rPr lang="en-US" sz="1600" b="1" u="sng" dirty="0"/>
              <a:t>The canary</a:t>
            </a:r>
            <a:r>
              <a:rPr lang="en-US" sz="1600" u="sng" dirty="0"/>
              <a:t> </a:t>
            </a:r>
            <a:r>
              <a:rPr lang="en-US" sz="1600" i="1" u="sng" dirty="0"/>
              <a:t>was perched on a branch</a:t>
            </a:r>
            <a:r>
              <a:rPr lang="en-US" sz="1600" dirty="0"/>
              <a:t> when </a:t>
            </a:r>
            <a:r>
              <a:rPr lang="en-US" sz="1600" b="1" dirty="0"/>
              <a:t>the man</a:t>
            </a:r>
            <a:r>
              <a:rPr lang="en-US" sz="1600" dirty="0"/>
              <a:t> </a:t>
            </a:r>
            <a:r>
              <a:rPr lang="en-US" sz="1600" i="1" dirty="0"/>
              <a:t>approached him</a:t>
            </a:r>
            <a:r>
              <a:rPr lang="en-US" sz="1600" dirty="0"/>
              <a:t>.</a:t>
            </a:r>
          </a:p>
          <a:p>
            <a:pPr>
              <a:buNone/>
            </a:pPr>
            <a:r>
              <a:rPr lang="en-US" sz="1600" b="1" dirty="0"/>
              <a:t>	</a:t>
            </a:r>
            <a:r>
              <a:rPr lang="en-US" sz="1600" b="1" u="sng" dirty="0"/>
              <a:t>Anastasia</a:t>
            </a:r>
            <a:r>
              <a:rPr lang="en-US" sz="1600" u="sng" dirty="0"/>
              <a:t> </a:t>
            </a:r>
            <a:r>
              <a:rPr lang="en-US" sz="1600" i="1" u="sng" dirty="0"/>
              <a:t>was angry with her mother</a:t>
            </a:r>
            <a:r>
              <a:rPr lang="en-US" sz="1600" dirty="0"/>
              <a:t> because </a:t>
            </a:r>
            <a:r>
              <a:rPr lang="en-US" sz="1600" b="1" dirty="0"/>
              <a:t>she</a:t>
            </a:r>
            <a:r>
              <a:rPr lang="en-US" sz="1600" dirty="0"/>
              <a:t> </a:t>
            </a:r>
            <a:r>
              <a:rPr lang="en-US" sz="1600" i="1" dirty="0"/>
              <a:t>didn’t get to buy</a:t>
            </a:r>
            <a:r>
              <a:rPr lang="en-US" sz="1600" dirty="0"/>
              <a:t> </a:t>
            </a:r>
            <a:r>
              <a:rPr lang="en-US" sz="1600" i="1" dirty="0"/>
              <a:t>a toy</a:t>
            </a:r>
            <a:r>
              <a:rPr lang="en-US" sz="1600" dirty="0"/>
              <a:t>.</a:t>
            </a:r>
          </a:p>
          <a:p>
            <a:pPr>
              <a:buNone/>
            </a:pPr>
            <a:endParaRPr lang="en-US" sz="1000" dirty="0"/>
          </a:p>
          <a:p>
            <a:pPr>
              <a:buNone/>
            </a:pPr>
            <a:r>
              <a:rPr lang="en-US" sz="1600" dirty="0"/>
              <a:t>		Subordinate Clause		Main Clause</a:t>
            </a:r>
          </a:p>
          <a:p>
            <a:pPr>
              <a:buNone/>
            </a:pPr>
            <a:r>
              <a:rPr lang="en-US" sz="1600" dirty="0"/>
              <a:t>	When </a:t>
            </a:r>
            <a:r>
              <a:rPr lang="en-US" sz="1600" b="1" dirty="0"/>
              <a:t>the boy</a:t>
            </a:r>
            <a:r>
              <a:rPr lang="en-US" sz="1600" dirty="0"/>
              <a:t> </a:t>
            </a:r>
            <a:r>
              <a:rPr lang="en-US" sz="1600" i="1" dirty="0"/>
              <a:t>looked around his bedroom</a:t>
            </a:r>
            <a:r>
              <a:rPr lang="en-US" sz="1600" dirty="0"/>
              <a:t> </a:t>
            </a:r>
            <a:r>
              <a:rPr lang="en-US" sz="1600" b="1" u="sng" dirty="0"/>
              <a:t>the frog</a:t>
            </a:r>
            <a:r>
              <a:rPr lang="en-US" sz="1600" u="sng" dirty="0"/>
              <a:t> </a:t>
            </a:r>
            <a:r>
              <a:rPr lang="en-US" sz="1600" i="1" u="sng" dirty="0"/>
              <a:t>had disappeared</a:t>
            </a:r>
            <a:r>
              <a:rPr lang="en-US" sz="1600" dirty="0"/>
              <a:t>.</a:t>
            </a:r>
          </a:p>
          <a:p>
            <a:pPr>
              <a:buNone/>
            </a:pPr>
            <a:endParaRPr lang="en-US" sz="1000" dirty="0"/>
          </a:p>
          <a:p>
            <a:r>
              <a:rPr lang="en-US" sz="1600" dirty="0"/>
              <a:t>Subordinate clauses cannot stand alone or are incomplete without the main clause</a:t>
            </a:r>
          </a:p>
        </p:txBody>
      </p:sp>
      <p:sp>
        <p:nvSpPr>
          <p:cNvPr id="4" name="TextBox 3"/>
          <p:cNvSpPr txBox="1"/>
          <p:nvPr/>
        </p:nvSpPr>
        <p:spPr>
          <a:xfrm>
            <a:off x="6629400" y="89972"/>
            <a:ext cx="2438400" cy="369332"/>
          </a:xfrm>
          <a:prstGeom prst="rect">
            <a:avLst/>
          </a:prstGeom>
          <a:noFill/>
        </p:spPr>
        <p:txBody>
          <a:bodyPr wrap="square" rtlCol="0">
            <a:spAutoFit/>
          </a:bodyPr>
          <a:lstStyle/>
          <a:p>
            <a:pPr algn="ctr"/>
            <a:r>
              <a:rPr lang="en-US" dirty="0">
                <a:solidFill>
                  <a:srgbClr val="00B050"/>
                </a:solidFill>
              </a:rPr>
              <a:t>Transcription Rules p.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1488B"/>
                </a:solidFill>
              </a:rPr>
              <a:t>Transcript Format</a:t>
            </a:r>
            <a:endParaRPr lang="en-US" dirty="0"/>
          </a:p>
        </p:txBody>
      </p:sp>
      <p:sp>
        <p:nvSpPr>
          <p:cNvPr id="3" name="Content Placeholder 2"/>
          <p:cNvSpPr>
            <a:spLocks noGrp="1"/>
          </p:cNvSpPr>
          <p:nvPr>
            <p:ph idx="1"/>
          </p:nvPr>
        </p:nvSpPr>
        <p:spPr>
          <a:xfrm>
            <a:off x="1600200" y="1432434"/>
            <a:ext cx="7086600" cy="4525963"/>
          </a:xfrm>
        </p:spPr>
        <p:txBody>
          <a:bodyPr/>
          <a:lstStyle/>
          <a:p>
            <a:r>
              <a:rPr lang="en-US" dirty="0"/>
              <a:t>Line identifiers</a:t>
            </a:r>
          </a:p>
          <a:p>
            <a:pPr lvl="1">
              <a:buNone/>
            </a:pPr>
            <a:r>
              <a:rPr lang="en-US" dirty="0"/>
              <a:t>$ identifies speakers</a:t>
            </a:r>
          </a:p>
          <a:p>
            <a:pPr lvl="1">
              <a:buNone/>
            </a:pPr>
            <a:r>
              <a:rPr lang="en-US" dirty="0"/>
              <a:t>+ header information</a:t>
            </a:r>
          </a:p>
          <a:p>
            <a:pPr lvl="1">
              <a:buNone/>
            </a:pPr>
            <a:r>
              <a:rPr lang="en-US" dirty="0"/>
              <a:t>C  or E or other speaker identifiers</a:t>
            </a:r>
          </a:p>
          <a:p>
            <a:pPr lvl="1">
              <a:buNone/>
            </a:pPr>
            <a:r>
              <a:rPr lang="en-US" dirty="0"/>
              <a:t>= transcriber comments</a:t>
            </a:r>
          </a:p>
          <a:p>
            <a:pPr lvl="1">
              <a:buNone/>
            </a:pPr>
            <a:r>
              <a:rPr lang="en-US" dirty="0"/>
              <a:t>: or ; between-utterance pauses</a:t>
            </a:r>
          </a:p>
          <a:p>
            <a:pPr lvl="1">
              <a:buNone/>
            </a:pPr>
            <a:r>
              <a:rPr lang="en-US" dirty="0"/>
              <a:t>-  timing lines</a:t>
            </a:r>
          </a:p>
          <a:p>
            <a:pPr marL="457200" lvl="1" indent="0">
              <a:buNone/>
            </a:pPr>
            <a:endParaRPr lang="en-US" dirty="0"/>
          </a:p>
        </p:txBody>
      </p:sp>
      <p:sp>
        <p:nvSpPr>
          <p:cNvPr id="4" name="TextBox 3"/>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11488B"/>
                </a:solidFill>
              </a:rPr>
              <a:t>Transcript Format</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a:t>Ending punctuation</a:t>
            </a:r>
          </a:p>
          <a:p>
            <a:pPr lvl="1"/>
            <a:r>
              <a:rPr lang="en-US" sz="3000" dirty="0"/>
              <a:t>Mandatory</a:t>
            </a:r>
          </a:p>
          <a:p>
            <a:pPr lvl="1"/>
            <a:r>
              <a:rPr lang="en-US" sz="3000" dirty="0"/>
              <a:t>Final character in every utterance</a:t>
            </a:r>
          </a:p>
          <a:p>
            <a:pPr lvl="2"/>
            <a:r>
              <a:rPr lang="en-US" dirty="0"/>
              <a:t>Quotes and codes must precede end punctuation</a:t>
            </a:r>
          </a:p>
          <a:p>
            <a:pPr lvl="1"/>
            <a:r>
              <a:rPr lang="en-US" sz="3000" dirty="0"/>
              <a:t>Punctuation marks</a:t>
            </a:r>
          </a:p>
          <a:p>
            <a:pPr lvl="2"/>
            <a:r>
              <a:rPr lang="en-US" dirty="0"/>
              <a:t>Statements end with a period or exclamation point . !</a:t>
            </a:r>
          </a:p>
          <a:p>
            <a:pPr lvl="2"/>
            <a:r>
              <a:rPr lang="en-US" dirty="0"/>
              <a:t>Questions end with ?</a:t>
            </a:r>
          </a:p>
          <a:p>
            <a:pPr lvl="3"/>
            <a:r>
              <a:rPr lang="en-US" dirty="0"/>
              <a:t>“</a:t>
            </a:r>
            <a:r>
              <a:rPr lang="en-US" dirty="0" err="1"/>
              <a:t>wh</a:t>
            </a:r>
            <a:r>
              <a:rPr lang="en-US" dirty="0"/>
              <a:t>”, y/n, rising intonation</a:t>
            </a:r>
          </a:p>
          <a:p>
            <a:pPr lvl="2"/>
            <a:r>
              <a:rPr lang="en-US" dirty="0"/>
              <a:t>Abandoned utterances end with &gt;</a:t>
            </a:r>
          </a:p>
          <a:p>
            <a:pPr lvl="2"/>
            <a:r>
              <a:rPr lang="en-US" dirty="0"/>
              <a:t>Interrupted utterances end with  ^</a:t>
            </a:r>
          </a:p>
          <a:p>
            <a:pPr lvl="2"/>
            <a:r>
              <a:rPr lang="en-US" dirty="0"/>
              <a:t>Intonation prompts end with ~</a:t>
            </a:r>
          </a:p>
          <a:p>
            <a:endParaRPr lang="en-US" dirty="0"/>
          </a:p>
          <a:p>
            <a:endParaRPr lang="en-US" dirty="0"/>
          </a:p>
        </p:txBody>
      </p:sp>
      <p:sp>
        <p:nvSpPr>
          <p:cNvPr id="5" name="TextBox 4"/>
          <p:cNvSpPr txBox="1"/>
          <p:nvPr/>
        </p:nvSpPr>
        <p:spPr>
          <a:xfrm>
            <a:off x="6477000" y="89972"/>
            <a:ext cx="2590800" cy="369332"/>
          </a:xfrm>
          <a:prstGeom prst="rect">
            <a:avLst/>
          </a:prstGeom>
          <a:noFill/>
        </p:spPr>
        <p:txBody>
          <a:bodyPr wrap="square" rtlCol="0">
            <a:spAutoFit/>
          </a:bodyPr>
          <a:lstStyle/>
          <a:p>
            <a:pPr algn="ctr"/>
            <a:r>
              <a:rPr lang="en-US" dirty="0">
                <a:solidFill>
                  <a:srgbClr val="00B050"/>
                </a:solidFill>
              </a:rPr>
              <a:t>Transcription Rules p. 2-3</a:t>
            </a:r>
          </a:p>
        </p:txBody>
      </p:sp>
    </p:spTree>
  </p:cSld>
  <p:clrMapOvr>
    <a:masterClrMapping/>
  </p:clrMapOvr>
</p:sld>
</file>

<file path=ppt/theme/theme1.xml><?xml version="1.0" encoding="utf-8"?>
<a:theme xmlns:a="http://schemas.openxmlformats.org/drawingml/2006/main" name="SALT Software text on side sol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ALT Softwa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solid bar on left</Template>
  <TotalTime>5083</TotalTime>
  <Words>5943</Words>
  <Application>Microsoft Office PowerPoint</Application>
  <PresentationFormat>On-screen Show (4:3)</PresentationFormat>
  <Paragraphs>653</Paragraphs>
  <Slides>33</Slides>
  <Notes>27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33</vt:i4>
      </vt:variant>
    </vt:vector>
  </HeadingPairs>
  <TitlesOfParts>
    <vt:vector size="37" baseType="lpstr">
      <vt:lpstr>Arial</vt:lpstr>
      <vt:lpstr>Calibri</vt:lpstr>
      <vt:lpstr>SALT Software text on side solid</vt:lpstr>
      <vt:lpstr>1_SALT Software</vt:lpstr>
      <vt:lpstr>SALT Transcription Rules</vt:lpstr>
      <vt:lpstr>LSA Process</vt:lpstr>
      <vt:lpstr>Importance of Accurate Transcription</vt:lpstr>
      <vt:lpstr>Transcription Keys</vt:lpstr>
      <vt:lpstr>SALT Transcription Rules: Handout Contents</vt:lpstr>
      <vt:lpstr>Transcription Resources</vt:lpstr>
      <vt:lpstr>C- Unit Segmentation</vt:lpstr>
      <vt:lpstr>Transcript Format</vt:lpstr>
      <vt:lpstr>Transcript Format</vt:lpstr>
      <vt:lpstr>Transcript Format</vt:lpstr>
      <vt:lpstr>Transcript Format</vt:lpstr>
      <vt:lpstr>Bound Morphemes</vt:lpstr>
      <vt:lpstr>Plurals (/s) and Possessives (/z)</vt:lpstr>
      <vt:lpstr>Verb Inflections Present Progressive (/ing)</vt:lpstr>
      <vt:lpstr>Verb Inflections Regular Past Tense (/ed)</vt:lpstr>
      <vt:lpstr>Verb Inflections 3rd Person Singular (/3s)</vt:lpstr>
      <vt:lpstr>Verb Inflections Past Participle (/en)</vt:lpstr>
      <vt:lpstr>Contractions</vt:lpstr>
      <vt:lpstr>Contractions</vt:lpstr>
      <vt:lpstr>Contractions</vt:lpstr>
      <vt:lpstr>Why are some bound morphemes marked and other not?</vt:lpstr>
      <vt:lpstr>Spelling Conventions</vt:lpstr>
      <vt:lpstr>Spelling Conventions</vt:lpstr>
      <vt:lpstr>Spelling Conventions</vt:lpstr>
      <vt:lpstr>Parenthetical Remarks</vt:lpstr>
      <vt:lpstr>Unintelligibility</vt:lpstr>
      <vt:lpstr>Mazes (filled pauses, repetitions, revisions)</vt:lpstr>
      <vt:lpstr>Overlapping Speech and Interjections</vt:lpstr>
      <vt:lpstr>Pauses (unfilled)</vt:lpstr>
      <vt:lpstr>Omissions and Errors</vt:lpstr>
      <vt:lpstr>Omissions and Errors</vt:lpstr>
      <vt:lpstr>Omissions and Errors</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Transcription The Heart of LSA</dc:title>
  <dc:creator>Karen Andriacchi</dc:creator>
  <cp:lastModifiedBy>SALT Purchases</cp:lastModifiedBy>
  <cp:revision>235</cp:revision>
  <cp:lastPrinted>2018-01-28T19:40:52Z</cp:lastPrinted>
  <dcterms:created xsi:type="dcterms:W3CDTF">2009-10-03T12:48:06Z</dcterms:created>
  <dcterms:modified xsi:type="dcterms:W3CDTF">2023-10-23T19:25:30Z</dcterms:modified>
</cp:coreProperties>
</file>